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51"/>
  </p:notesMasterIdLst>
  <p:handoutMasterIdLst>
    <p:handoutMasterId r:id="rId52"/>
  </p:handoutMasterIdLst>
  <p:sldIdLst>
    <p:sldId id="256" r:id="rId5"/>
    <p:sldId id="747" r:id="rId6"/>
    <p:sldId id="746" r:id="rId7"/>
    <p:sldId id="800" r:id="rId8"/>
    <p:sldId id="819" r:id="rId9"/>
    <p:sldId id="827" r:id="rId10"/>
    <p:sldId id="828" r:id="rId11"/>
    <p:sldId id="829" r:id="rId12"/>
    <p:sldId id="831" r:id="rId13"/>
    <p:sldId id="282" r:id="rId14"/>
    <p:sldId id="830" r:id="rId15"/>
    <p:sldId id="832" r:id="rId16"/>
    <p:sldId id="833" r:id="rId17"/>
    <p:sldId id="836" r:id="rId18"/>
    <p:sldId id="769" r:id="rId19"/>
    <p:sldId id="745" r:id="rId20"/>
    <p:sldId id="817" r:id="rId21"/>
    <p:sldId id="822" r:id="rId22"/>
    <p:sldId id="823" r:id="rId23"/>
    <p:sldId id="824" r:id="rId24"/>
    <p:sldId id="825" r:id="rId25"/>
    <p:sldId id="826" r:id="rId26"/>
    <p:sldId id="834" r:id="rId27"/>
    <p:sldId id="839" r:id="rId28"/>
    <p:sldId id="835" r:id="rId29"/>
    <p:sldId id="838" r:id="rId30"/>
    <p:sldId id="837" r:id="rId31"/>
    <p:sldId id="841" r:id="rId32"/>
    <p:sldId id="783" r:id="rId33"/>
    <p:sldId id="784" r:id="rId34"/>
    <p:sldId id="786" r:id="rId35"/>
    <p:sldId id="844" r:id="rId36"/>
    <p:sldId id="843" r:id="rId37"/>
    <p:sldId id="842" r:id="rId38"/>
    <p:sldId id="840" r:id="rId39"/>
    <p:sldId id="821" r:id="rId40"/>
    <p:sldId id="818" r:id="rId41"/>
    <p:sldId id="799" r:id="rId42"/>
    <p:sldId id="801" r:id="rId43"/>
    <p:sldId id="802" r:id="rId44"/>
    <p:sldId id="803" r:id="rId45"/>
    <p:sldId id="804" r:id="rId46"/>
    <p:sldId id="813" r:id="rId47"/>
    <p:sldId id="820" r:id="rId48"/>
    <p:sldId id="815" r:id="rId49"/>
    <p:sldId id="816" r:id="rId50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53"/>
    </p:embeddedFont>
    <p:embeddedFont>
      <p:font typeface="경기천년제목 Light" panose="02020403020101020101" pitchFamily="18" charset="-127"/>
      <p:regular r:id="rId54"/>
    </p:embeddedFont>
    <p:embeddedFont>
      <p:font typeface="맑은 고딕" panose="020B0503020000020004" pitchFamily="50" charset="-127"/>
      <p:regular r:id="rId55"/>
      <p:bold r:id="rId56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5274" autoAdjust="0"/>
  </p:normalViewPr>
  <p:slideViewPr>
    <p:cSldViewPr snapToGrid="0" showGuides="1">
      <p:cViewPr>
        <p:scale>
          <a:sx n="150" d="100"/>
          <a:sy n="150" d="100"/>
        </p:scale>
        <p:origin x="912" y="150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16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201E-425F-926A-D20A-C8DC3BBF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5A8BE-C266-1FFF-C150-E84325677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854A89-87FC-E3DF-9170-597689BEF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B780B-06A5-B7F8-E836-97BDED4B5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3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82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29EE-EACA-36D3-D323-15D621AF2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F5405A-1120-8131-3BDE-56D9DC0E6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115CD1-20B8-ACD5-3A65-85014D77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B0496-7D8D-5C38-C117-9F1AA577B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6815-C012-B66E-099A-60BEDD26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EF3923-CAFB-5560-38BE-DA0E2D248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23F0A-DADC-9654-5B2D-105BC0185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32015-DF47-C6D7-5972-5930E973C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AC06-7211-2E27-5471-E434EBC55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32B6DC-C0AC-2948-CD1E-49BC05940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DD9182-D270-D793-68BC-1BC98D80E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3C36D-7F4A-708B-31F9-B930C4D1B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57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FE20-A458-68E7-F8A6-A957CD823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7E4051-C3CC-56F1-D2EE-DBFBBE029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B0E680-C77E-DFF1-37E7-21C3C38B6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9412F-9487-1D15-607A-7A761E3FF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454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EBFA2-9A3B-D406-0F09-A7929A490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F2DF2-050B-0B8A-3B03-0E366D5D4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1242F9-C8B5-6D0C-987F-124F10937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484E6-B98E-D396-5351-3026262DA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82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2FB7-A4EA-DDC4-1D07-4232AC01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65E51C-2392-D009-CF71-3EB82E42A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EDCF7D-1832-6B4D-CDD3-FDEE9F8C1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5B730-F507-CB44-3FA5-5B7ACF8F0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8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4E3E-FC4A-9604-8A30-55EA5F12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5123B-CA19-6AE7-3EF2-EAADA6A5D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44F47-FF94-D5B5-B66F-49B7802C7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A2BB1-E04F-4006-0BE4-A18A2C133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50"/>
            </a:lvl1pPr>
            <a:lvl2pPr lvl="1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25"/>
            </a:lvl2pPr>
            <a:lvl3pPr lvl="2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63"/>
            </a:lvl3pPr>
            <a:lvl4pPr lvl="3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kepco.co.kr/kepco/KO/ntcob/ntcobView.do?pageIndex=1&amp;boardSeq=21067148&amp;boardCd=BRD_000099&amp;menuCd=FN05030103&amp;parnScrpSeq=0&amp;categoryCdGroup=&amp;regDateGroup2=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home.kepco.co.kr/kepco/KO/ntcob/list.do?boardCd=BRD_000097&amp;menuCd=FN0503010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rec.or.kr/biz/statistics/supply/supply02_03_li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3B632385-A897-BB51-A0E9-B805F0E0FF30}"/>
              </a:ext>
            </a:extLst>
          </p:cNvPr>
          <p:cNvSpPr/>
          <p:nvPr/>
        </p:nvSpPr>
        <p:spPr>
          <a:xfrm>
            <a:off x="5099216" y="1473178"/>
            <a:ext cx="2924644" cy="963233"/>
          </a:xfrm>
          <a:prstGeom prst="wedgeRectCallout">
            <a:avLst>
              <a:gd name="adj1" fmla="val -113854"/>
              <a:gd name="adj2" fmla="val -228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슬라이드 </a:t>
            </a:r>
            <a:r>
              <a:rPr lang="en-US" altLang="ko-KR" sz="1100">
                <a:solidFill>
                  <a:schemeClr val="tx1"/>
                </a:solidFill>
              </a:rPr>
              <a:t>32</a:t>
            </a:r>
            <a:r>
              <a:rPr lang="ko-KR" altLang="en-US" sz="1100">
                <a:solidFill>
                  <a:schemeClr val="tx1"/>
                </a:solidFill>
              </a:rPr>
              <a:t>번 할차례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16A1EEB0-D3EB-51DF-F7CA-3DF26E94E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08" y="4432016"/>
            <a:ext cx="4108537" cy="2053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0DC06-0024-511A-D47C-6FA7106A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2" y="362756"/>
            <a:ext cx="3841628" cy="21232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2343E-074A-C743-7C04-18C79C3AC3A5}"/>
              </a:ext>
            </a:extLst>
          </p:cNvPr>
          <p:cNvSpPr/>
          <p:nvPr/>
        </p:nvSpPr>
        <p:spPr>
          <a:xfrm>
            <a:off x="422033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FE5E7A-3A9B-9146-B488-F48C3CB62DB9}"/>
              </a:ext>
            </a:extLst>
          </p:cNvPr>
          <p:cNvSpPr/>
          <p:nvPr/>
        </p:nvSpPr>
        <p:spPr>
          <a:xfrm>
            <a:off x="421602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I-7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35015-23B5-3F03-9BE2-11CD0AA211D0}"/>
              </a:ext>
            </a:extLst>
          </p:cNvPr>
          <p:cNvSpPr/>
          <p:nvPr/>
        </p:nvSpPr>
        <p:spPr>
          <a:xfrm>
            <a:off x="4806076" y="54090"/>
            <a:ext cx="1129247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 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AA7329-2D75-0766-6323-EB1F378C6107}"/>
              </a:ext>
            </a:extLst>
          </p:cNvPr>
          <p:cNvSpPr/>
          <p:nvPr/>
        </p:nvSpPr>
        <p:spPr>
          <a:xfrm>
            <a:off x="5976821" y="54090"/>
            <a:ext cx="719374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 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77600-F179-A286-5D37-2A87905CBDAD}"/>
              </a:ext>
            </a:extLst>
          </p:cNvPr>
          <p:cNvSpPr/>
          <p:nvPr/>
        </p:nvSpPr>
        <p:spPr>
          <a:xfrm>
            <a:off x="674175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CF1DDA-074C-1875-F19A-69EE29B86DD1}"/>
              </a:ext>
            </a:extLst>
          </p:cNvPr>
          <p:cNvSpPr/>
          <p:nvPr/>
        </p:nvSpPr>
        <p:spPr>
          <a:xfrm>
            <a:off x="422033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8FA9CD-605D-E2B7-09CE-30E0E472E037}"/>
              </a:ext>
            </a:extLst>
          </p:cNvPr>
          <p:cNvSpPr/>
          <p:nvPr/>
        </p:nvSpPr>
        <p:spPr>
          <a:xfrm>
            <a:off x="422033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1437D-023B-3C0C-5980-FE76E1A28F33}"/>
              </a:ext>
            </a:extLst>
          </p:cNvPr>
          <p:cNvSpPr txBox="1"/>
          <p:nvPr/>
        </p:nvSpPr>
        <p:spPr>
          <a:xfrm>
            <a:off x="476051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산업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49BBE-4C72-5D5C-020C-D541823A15BF}"/>
              </a:ext>
            </a:extLst>
          </p:cNvPr>
          <p:cNvSpPr txBox="1"/>
          <p:nvPr/>
        </p:nvSpPr>
        <p:spPr>
          <a:xfrm>
            <a:off x="5761189" y="5583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수송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25A03-3F86-B38F-1BBD-25044CBED00C}"/>
              </a:ext>
            </a:extLst>
          </p:cNvPr>
          <p:cNvSpPr txBox="1"/>
          <p:nvPr/>
        </p:nvSpPr>
        <p:spPr>
          <a:xfrm>
            <a:off x="6485294" y="558311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가정</a:t>
            </a:r>
            <a:r>
              <a:rPr lang="en-US" altLang="ko-KR" sz="1600" b="1" dirty="0">
                <a:solidFill>
                  <a:schemeClr val="bg1"/>
                </a:solidFill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</a:rPr>
              <a:t>상업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5B028-9E96-2844-4EA4-8965CA0A7752}"/>
              </a:ext>
            </a:extLst>
          </p:cNvPr>
          <p:cNvSpPr txBox="1"/>
          <p:nvPr/>
        </p:nvSpPr>
        <p:spPr>
          <a:xfrm>
            <a:off x="7470526" y="596716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공공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70BA2FF-88F6-59C8-4437-95694340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92" y="362756"/>
            <a:ext cx="3841628" cy="21232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8999D-379F-315D-CB17-ABF01308115C}"/>
              </a:ext>
            </a:extLst>
          </p:cNvPr>
          <p:cNvSpPr/>
          <p:nvPr/>
        </p:nvSpPr>
        <p:spPr>
          <a:xfrm>
            <a:off x="867549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A2459-8BF2-D772-5A96-E09ED82D08BD}"/>
              </a:ext>
            </a:extLst>
          </p:cNvPr>
          <p:cNvSpPr/>
          <p:nvPr/>
        </p:nvSpPr>
        <p:spPr>
          <a:xfrm>
            <a:off x="867118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I-6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138A7B-BB7B-F90A-2615-5FBE27077D72}"/>
              </a:ext>
            </a:extLst>
          </p:cNvPr>
          <p:cNvSpPr/>
          <p:nvPr/>
        </p:nvSpPr>
        <p:spPr>
          <a:xfrm>
            <a:off x="1119691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7AEF7B-628A-865D-8F1F-02BBEDE4933E}"/>
              </a:ext>
            </a:extLst>
          </p:cNvPr>
          <p:cNvSpPr/>
          <p:nvPr/>
        </p:nvSpPr>
        <p:spPr>
          <a:xfrm>
            <a:off x="867549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901F2B-EC45-0DB3-5439-3B57BCCA590F}"/>
              </a:ext>
            </a:extLst>
          </p:cNvPr>
          <p:cNvSpPr/>
          <p:nvPr/>
        </p:nvSpPr>
        <p:spPr>
          <a:xfrm>
            <a:off x="867549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881B1-EFF7-3E06-727A-52B747EA81B8}"/>
              </a:ext>
            </a:extLst>
          </p:cNvPr>
          <p:cNvSpPr txBox="1"/>
          <p:nvPr/>
        </p:nvSpPr>
        <p:spPr>
          <a:xfrm>
            <a:off x="921567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석탄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3E5546-6B04-42B3-E321-D60E6DD7BBE9}"/>
              </a:ext>
            </a:extLst>
          </p:cNvPr>
          <p:cNvSpPr txBox="1"/>
          <p:nvPr/>
        </p:nvSpPr>
        <p:spPr>
          <a:xfrm>
            <a:off x="10326922" y="6396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석유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6D3050-9A6D-37DB-6FB7-1757F0744386}"/>
              </a:ext>
            </a:extLst>
          </p:cNvPr>
          <p:cNvSpPr txBox="1"/>
          <p:nvPr/>
        </p:nvSpPr>
        <p:spPr>
          <a:xfrm>
            <a:off x="11198789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가스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DADA69-E122-2B57-EE2F-7F34DC10E3A0}"/>
              </a:ext>
            </a:extLst>
          </p:cNvPr>
          <p:cNvSpPr/>
          <p:nvPr/>
        </p:nvSpPr>
        <p:spPr>
          <a:xfrm>
            <a:off x="10196255" y="54090"/>
            <a:ext cx="796148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원별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B32C73-ABA5-795E-962E-5596C02126C3}"/>
              </a:ext>
            </a:extLst>
          </p:cNvPr>
          <p:cNvSpPr/>
          <p:nvPr/>
        </p:nvSpPr>
        <p:spPr>
          <a:xfrm>
            <a:off x="9276104" y="5409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부문별</a:t>
            </a:r>
            <a:endParaRPr lang="en-US" altLang="ko-KR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D2E3A1-07BD-93F3-83D7-F8BD7B24A3C4}"/>
              </a:ext>
            </a:extLst>
          </p:cNvPr>
          <p:cNvSpPr txBox="1"/>
          <p:nvPr/>
        </p:nvSpPr>
        <p:spPr>
          <a:xfrm>
            <a:off x="11864987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전력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22E94-7F26-F6EE-A3C2-0B587CA0D67B}"/>
              </a:ext>
            </a:extLst>
          </p:cNvPr>
          <p:cNvSpPr txBox="1"/>
          <p:nvPr/>
        </p:nvSpPr>
        <p:spPr>
          <a:xfrm>
            <a:off x="8921032" y="1389088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열에너지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38DF-7033-09FA-7DE7-36861506E1E8}"/>
              </a:ext>
            </a:extLst>
          </p:cNvPr>
          <p:cNvSpPr txBox="1"/>
          <p:nvPr/>
        </p:nvSpPr>
        <p:spPr>
          <a:xfrm>
            <a:off x="10163451" y="1204490"/>
            <a:ext cx="111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신재생및기타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247B6B-A569-3CBE-04B5-4055E859702D}"/>
              </a:ext>
            </a:extLst>
          </p:cNvPr>
          <p:cNvSpPr/>
          <p:nvPr/>
        </p:nvSpPr>
        <p:spPr>
          <a:xfrm>
            <a:off x="8483466" y="4888685"/>
            <a:ext cx="4300362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https://echarts.apache.org/examples/en/editor.html?c=treemap-disk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2BBDAF-1221-089F-D77D-A4DAA07BD154}"/>
              </a:ext>
            </a:extLst>
          </p:cNvPr>
          <p:cNvSpPr/>
          <p:nvPr/>
        </p:nvSpPr>
        <p:spPr>
          <a:xfrm>
            <a:off x="8479161" y="5608410"/>
            <a:ext cx="4304869" cy="11165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Ⅰ-7-6 (</a:t>
            </a:r>
            <a:r>
              <a:rPr lang="ko-KR" altLang="en-US" sz="1200" dirty="0"/>
              <a:t>산업부문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Ⅰ-7-7 (</a:t>
            </a:r>
            <a:r>
              <a:rPr lang="ko-KR" altLang="en-US" sz="1200" dirty="0"/>
              <a:t>수송부문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Ⅰ-7-8 (</a:t>
            </a:r>
            <a:r>
              <a:rPr lang="ko-KR" altLang="en-US" sz="1200" dirty="0"/>
              <a:t>가정상업부문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Ⅰ-7-9 (</a:t>
            </a:r>
            <a:r>
              <a:rPr lang="ko-KR" altLang="en-US" sz="1200" dirty="0"/>
              <a:t>공공부문 에너지소비</a:t>
            </a:r>
            <a:r>
              <a:rPr lang="en-US" altLang="ko-KR" sz="1200" dirty="0"/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131171-B164-F3FF-7C8D-8342ED2017D6}"/>
              </a:ext>
            </a:extLst>
          </p:cNvPr>
          <p:cNvSpPr/>
          <p:nvPr/>
        </p:nvSpPr>
        <p:spPr>
          <a:xfrm>
            <a:off x="4281513" y="408879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F3980-5147-B5BB-29D9-5FE799E2F93E}"/>
              </a:ext>
            </a:extLst>
          </p:cNvPr>
          <p:cNvSpPr/>
          <p:nvPr/>
        </p:nvSpPr>
        <p:spPr>
          <a:xfrm>
            <a:off x="4281513" y="439976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99B8E-F2FA-E077-6514-61E666036FB2}"/>
              </a:ext>
            </a:extLst>
          </p:cNvPr>
          <p:cNvSpPr txBox="1"/>
          <p:nvPr/>
        </p:nvSpPr>
        <p:spPr>
          <a:xfrm>
            <a:off x="4701294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641FF-7C44-E4CA-DD81-A0C058FEAE02}"/>
              </a:ext>
            </a:extLst>
          </p:cNvPr>
          <p:cNvSpPr txBox="1"/>
          <p:nvPr/>
        </p:nvSpPr>
        <p:spPr>
          <a:xfrm>
            <a:off x="4675809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6A83BE-F7EF-4F0F-A92B-F3AF1AD42143}"/>
              </a:ext>
            </a:extLst>
          </p:cNvPr>
          <p:cNvSpPr txBox="1"/>
          <p:nvPr/>
        </p:nvSpPr>
        <p:spPr>
          <a:xfrm>
            <a:off x="4801827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B9CF17-FA5B-BA42-53D8-07A0086F531D}"/>
              </a:ext>
            </a:extLst>
          </p:cNvPr>
          <p:cNvSpPr/>
          <p:nvPr/>
        </p:nvSpPr>
        <p:spPr>
          <a:xfrm>
            <a:off x="4882125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6EA32-4EC5-9A06-D567-EA71CE9D11DD}"/>
              </a:ext>
            </a:extLst>
          </p:cNvPr>
          <p:cNvSpPr/>
          <p:nvPr/>
        </p:nvSpPr>
        <p:spPr>
          <a:xfrm>
            <a:off x="6582726" y="4091100"/>
            <a:ext cx="1479235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 </a:t>
            </a:r>
            <a:endParaRPr lang="en-US" altLang="ko-KR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67DA7-6B76-1350-485F-C860986FEA66}"/>
              </a:ext>
            </a:extLst>
          </p:cNvPr>
          <p:cNvSpPr/>
          <p:nvPr/>
        </p:nvSpPr>
        <p:spPr>
          <a:xfrm>
            <a:off x="5719583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0FFBF6-71F2-2F51-C8D8-0039D343ADB6}"/>
              </a:ext>
            </a:extLst>
          </p:cNvPr>
          <p:cNvSpPr txBox="1"/>
          <p:nvPr/>
        </p:nvSpPr>
        <p:spPr>
          <a:xfrm>
            <a:off x="4701294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286FA-3AD9-F2B6-6497-2382A775C2D9}"/>
              </a:ext>
            </a:extLst>
          </p:cNvPr>
          <p:cNvSpPr txBox="1"/>
          <p:nvPr/>
        </p:nvSpPr>
        <p:spPr>
          <a:xfrm>
            <a:off x="58921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2AC41A-C316-BC7B-82D2-D60F5DC2CFDF}"/>
              </a:ext>
            </a:extLst>
          </p:cNvPr>
          <p:cNvSpPr txBox="1"/>
          <p:nvPr/>
        </p:nvSpPr>
        <p:spPr>
          <a:xfrm>
            <a:off x="58666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5CA2E8-F514-A54E-550A-0A8A7D630A3A}"/>
              </a:ext>
            </a:extLst>
          </p:cNvPr>
          <p:cNvSpPr txBox="1"/>
          <p:nvPr/>
        </p:nvSpPr>
        <p:spPr>
          <a:xfrm>
            <a:off x="59926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54DD3C-F1B8-111F-4CAE-B6EE7B3DF6E0}"/>
              </a:ext>
            </a:extLst>
          </p:cNvPr>
          <p:cNvSpPr txBox="1"/>
          <p:nvPr/>
        </p:nvSpPr>
        <p:spPr>
          <a:xfrm>
            <a:off x="58921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B1373-CDA3-E418-298C-F0ACDF34FAD9}"/>
              </a:ext>
            </a:extLst>
          </p:cNvPr>
          <p:cNvSpPr txBox="1"/>
          <p:nvPr/>
        </p:nvSpPr>
        <p:spPr>
          <a:xfrm>
            <a:off x="69569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0921F6-0CF5-ACF8-AFC6-C07357118C97}"/>
              </a:ext>
            </a:extLst>
          </p:cNvPr>
          <p:cNvSpPr txBox="1"/>
          <p:nvPr/>
        </p:nvSpPr>
        <p:spPr>
          <a:xfrm>
            <a:off x="69314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9B16D0-5CB4-6930-8A75-E92C035A291E}"/>
              </a:ext>
            </a:extLst>
          </p:cNvPr>
          <p:cNvSpPr txBox="1"/>
          <p:nvPr/>
        </p:nvSpPr>
        <p:spPr>
          <a:xfrm>
            <a:off x="70574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A25772-2602-D21A-5813-18201151300A}"/>
              </a:ext>
            </a:extLst>
          </p:cNvPr>
          <p:cNvSpPr txBox="1"/>
          <p:nvPr/>
        </p:nvSpPr>
        <p:spPr>
          <a:xfrm>
            <a:off x="69569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80764-669C-2A45-D1C8-5E709F666284}"/>
              </a:ext>
            </a:extLst>
          </p:cNvPr>
          <p:cNvSpPr txBox="1"/>
          <p:nvPr/>
        </p:nvSpPr>
        <p:spPr>
          <a:xfrm>
            <a:off x="7783198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E7B9A3-23D5-2674-41F1-60A43570F326}"/>
              </a:ext>
            </a:extLst>
          </p:cNvPr>
          <p:cNvSpPr txBox="1"/>
          <p:nvPr/>
        </p:nvSpPr>
        <p:spPr>
          <a:xfrm>
            <a:off x="7757713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901665-3FA1-0CFD-FB5E-64B5B016CBCF}"/>
              </a:ext>
            </a:extLst>
          </p:cNvPr>
          <p:cNvSpPr txBox="1"/>
          <p:nvPr/>
        </p:nvSpPr>
        <p:spPr>
          <a:xfrm>
            <a:off x="7883731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514244-BD1A-7E70-83BC-FB304BB47D9C}"/>
              </a:ext>
            </a:extLst>
          </p:cNvPr>
          <p:cNvSpPr txBox="1"/>
          <p:nvPr/>
        </p:nvSpPr>
        <p:spPr>
          <a:xfrm>
            <a:off x="7783198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F0E98B-E51D-FE4D-F4E1-D0F863F66824}"/>
              </a:ext>
            </a:extLst>
          </p:cNvPr>
          <p:cNvSpPr txBox="1"/>
          <p:nvPr/>
        </p:nvSpPr>
        <p:spPr>
          <a:xfrm>
            <a:off x="4739006" y="4239302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산업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01F9B4-1B87-CD5F-9F50-6EE04FB44C46}"/>
              </a:ext>
            </a:extLst>
          </p:cNvPr>
          <p:cNvSpPr txBox="1"/>
          <p:nvPr/>
        </p:nvSpPr>
        <p:spPr>
          <a:xfrm>
            <a:off x="5739683" y="4265614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수송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4D18C5-8A54-19C8-33F8-4CC41A1EDD38}"/>
              </a:ext>
            </a:extLst>
          </p:cNvPr>
          <p:cNvSpPr txBox="1"/>
          <p:nvPr/>
        </p:nvSpPr>
        <p:spPr>
          <a:xfrm>
            <a:off x="6728053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가정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상업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4B7C-2722-8254-1A21-A8B9C604BC8B}"/>
              </a:ext>
            </a:extLst>
          </p:cNvPr>
          <p:cNvSpPr txBox="1"/>
          <p:nvPr/>
        </p:nvSpPr>
        <p:spPr>
          <a:xfrm>
            <a:off x="7809782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공공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기타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79091D71-DC17-BA09-1BB4-FAA813FA2C7F}"/>
              </a:ext>
            </a:extLst>
          </p:cNvPr>
          <p:cNvSpPr/>
          <p:nvPr/>
        </p:nvSpPr>
        <p:spPr>
          <a:xfrm>
            <a:off x="11599807" y="2991040"/>
            <a:ext cx="3053079" cy="2195504"/>
          </a:xfrm>
          <a:prstGeom prst="wedgeEllipseCallout">
            <a:avLst>
              <a:gd name="adj1" fmla="val -149757"/>
              <a:gd name="adj2" fmla="val 278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참고사항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r>
              <a:rPr lang="en-US" altLang="ko-KR" sz="1100" dirty="0">
                <a:solidFill>
                  <a:schemeClr val="tx1"/>
                </a:solidFill>
              </a:rPr>
              <a:t>‘  </a:t>
            </a:r>
            <a:r>
              <a:rPr lang="ko-KR" altLang="en-US" sz="1100" dirty="0">
                <a:solidFill>
                  <a:schemeClr val="tx1"/>
                </a:solidFill>
              </a:rPr>
              <a:t>라는 표현이 맞지만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도시가스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라는 표현을 사용해야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항목이 있지만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항목이 </a:t>
            </a:r>
            <a:r>
              <a:rPr lang="ko-KR" altLang="en-US" sz="1100" dirty="0" err="1">
                <a:solidFill>
                  <a:schemeClr val="tx1"/>
                </a:solidFill>
              </a:rPr>
              <a:t>없는게</a:t>
            </a:r>
            <a:r>
              <a:rPr lang="ko-KR" altLang="en-US" sz="1100" dirty="0">
                <a:solidFill>
                  <a:schemeClr val="tx1"/>
                </a:solidFill>
              </a:rPr>
              <a:t> 맞습니다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7432-D6AF-0DDF-23A4-E3686B1AEB0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45DEF-E6DE-145C-B11E-55772F631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4179" y="1797521"/>
            <a:ext cx="6091213" cy="35479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9D4EAB-CAF2-96E1-9228-5AFA01C74F33}"/>
              </a:ext>
            </a:extLst>
          </p:cNvPr>
          <p:cNvSpPr/>
          <p:nvPr/>
        </p:nvSpPr>
        <p:spPr>
          <a:xfrm>
            <a:off x="2742989" y="34239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0227926-7AFE-0192-0CC3-5529E1409488}"/>
              </a:ext>
            </a:extLst>
          </p:cNvPr>
          <p:cNvSpPr/>
          <p:nvPr/>
        </p:nvSpPr>
        <p:spPr>
          <a:xfrm>
            <a:off x="-2304956" y="6858000"/>
            <a:ext cx="1935260" cy="964867"/>
          </a:xfrm>
          <a:prstGeom prst="wedgeRectCallout">
            <a:avLst>
              <a:gd name="adj1" fmla="val 40569"/>
              <a:gd name="adj2" fmla="val -26448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시군구로</a:t>
            </a:r>
            <a:r>
              <a:rPr lang="ko-KR" altLang="en-US" sz="1100" dirty="0">
                <a:solidFill>
                  <a:schemeClr val="tx1"/>
                </a:solidFill>
              </a:rPr>
              <a:t> 비중이 시각화 되어 있는데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부문별 비중으로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에너지원별 비중으로 시각화를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A89FD9-3594-A9D5-497D-1CCA838A3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76" y="7314621"/>
            <a:ext cx="5505733" cy="6515435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3698C3D-1CDE-DDB4-24DF-10EE527F4E22}"/>
              </a:ext>
            </a:extLst>
          </p:cNvPr>
          <p:cNvSpPr/>
          <p:nvPr/>
        </p:nvSpPr>
        <p:spPr>
          <a:xfrm>
            <a:off x="-233801" y="6926345"/>
            <a:ext cx="1935260" cy="1533786"/>
          </a:xfrm>
          <a:prstGeom prst="wedgeRectCallout">
            <a:avLst>
              <a:gd name="adj1" fmla="val 152154"/>
              <a:gd name="adj2" fmla="val 8330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그림은 예로 들면 이런 시각화 구조가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 그래프로 예시를 들면 파란색은 산업을 나타내고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파란색 내부에서 각 에너지원이 각각의 비중으로 나뉘어지는 형태가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F413-3139-D6DA-8E3C-64F13898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EE444B-478C-312E-D192-D12F00A412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743DDB-58AF-EE73-2EDC-0E55C4A741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1A6EA4-B4BB-F5E7-36FB-E7198A1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8" y="1363980"/>
            <a:ext cx="4543530" cy="3794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CFC6C-2AAB-BED6-9713-871EB50D97AD}"/>
              </a:ext>
            </a:extLst>
          </p:cNvPr>
          <p:cNvSpPr txBox="1"/>
          <p:nvPr/>
        </p:nvSpPr>
        <p:spPr>
          <a:xfrm>
            <a:off x="3005401" y="391797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7D4300D-E35B-2628-41E1-BE462CA99200}"/>
              </a:ext>
            </a:extLst>
          </p:cNvPr>
          <p:cNvSpPr/>
          <p:nvPr/>
        </p:nvSpPr>
        <p:spPr>
          <a:xfrm>
            <a:off x="3876727" y="4033385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33DA298A-AB78-A479-5170-D35089AF494E}"/>
              </a:ext>
            </a:extLst>
          </p:cNvPr>
          <p:cNvSpPr/>
          <p:nvPr/>
        </p:nvSpPr>
        <p:spPr>
          <a:xfrm>
            <a:off x="3380104" y="4548544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DB503-5EC0-9698-1DAB-35E4FA553B90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6274C06-A34D-C434-378A-A9675F691115}"/>
              </a:ext>
            </a:extLst>
          </p:cNvPr>
          <p:cNvSpPr/>
          <p:nvPr/>
        </p:nvSpPr>
        <p:spPr>
          <a:xfrm>
            <a:off x="5653047" y="2776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90DAC2-A227-853E-FB33-0A84A3EB2AAF}"/>
              </a:ext>
            </a:extLst>
          </p:cNvPr>
          <p:cNvSpPr/>
          <p:nvPr/>
        </p:nvSpPr>
        <p:spPr>
          <a:xfrm>
            <a:off x="5242681" y="762047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85EEE-472C-0819-DF29-093F7535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08" y="3684687"/>
            <a:ext cx="4330542" cy="3046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403E1-97B2-5EAB-DD8E-E2A2035FD38B}"/>
              </a:ext>
            </a:extLst>
          </p:cNvPr>
          <p:cNvSpPr txBox="1"/>
          <p:nvPr/>
        </p:nvSpPr>
        <p:spPr>
          <a:xfrm>
            <a:off x="9569451" y="1760056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수송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가정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상업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공공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6E984-C365-AB17-4A8E-0F321794C3DD}"/>
              </a:ext>
            </a:extLst>
          </p:cNvPr>
          <p:cNvSpPr txBox="1"/>
          <p:nvPr/>
        </p:nvSpPr>
        <p:spPr>
          <a:xfrm>
            <a:off x="9569451" y="2371022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에너지원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석유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 가스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전력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 및 기타</a:t>
            </a:r>
            <a:endParaRPr lang="en-US" altLang="ko-KR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50077-E5DB-D361-11C0-BB3C199CC3C9}"/>
              </a:ext>
            </a:extLst>
          </p:cNvPr>
          <p:cNvSpPr txBox="1"/>
          <p:nvPr/>
        </p:nvSpPr>
        <p:spPr>
          <a:xfrm>
            <a:off x="7468047" y="1967417"/>
            <a:ext cx="1483873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1</a:t>
            </a:r>
            <a:r>
              <a:rPr lang="ko-KR" altLang="en-US" sz="800" b="1" dirty="0"/>
              <a:t>인당 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GRDP</a:t>
            </a:r>
            <a:r>
              <a:rPr lang="ko-KR" altLang="en-US" sz="800" b="1" dirty="0"/>
              <a:t>당 에너지 소비</a:t>
            </a:r>
            <a:endParaRPr lang="en-US" altLang="ko-KR" sz="800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D941408-CDCB-08CC-ED92-DE2F1D137C43}"/>
              </a:ext>
            </a:extLst>
          </p:cNvPr>
          <p:cNvSpPr/>
          <p:nvPr/>
        </p:nvSpPr>
        <p:spPr>
          <a:xfrm rot="2645799">
            <a:off x="9320368" y="3295400"/>
            <a:ext cx="158787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4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6E70-22E8-FBA5-EA2A-15779C1C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581F11-1D50-8128-DE2D-C1AAF679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2" y="1262907"/>
            <a:ext cx="7408718" cy="419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5FED2-9A5C-0C3A-166E-8C66CEDBA34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D2501E-0E00-BB6E-A5BE-C0589090059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ECC6-F465-EBB9-583A-AE3E714E1A25}"/>
              </a:ext>
            </a:extLst>
          </p:cNvPr>
          <p:cNvSpPr txBox="1"/>
          <p:nvPr/>
        </p:nvSpPr>
        <p:spPr>
          <a:xfrm>
            <a:off x="582241" y="201427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0AA59CE-25FF-7754-62BD-651E24CFFF23}"/>
              </a:ext>
            </a:extLst>
          </p:cNvPr>
          <p:cNvSpPr/>
          <p:nvPr/>
        </p:nvSpPr>
        <p:spPr>
          <a:xfrm>
            <a:off x="1453567" y="2129689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90780C1-18F3-50A7-CD78-8F55CD3F255F}"/>
              </a:ext>
            </a:extLst>
          </p:cNvPr>
          <p:cNvSpPr/>
          <p:nvPr/>
        </p:nvSpPr>
        <p:spPr>
          <a:xfrm>
            <a:off x="1088828" y="2691375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3303631-0BE3-7C14-D1E7-32CEA00F4B0B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시군인지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4874C1-49E7-6056-F138-2715B7CC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C6B81-CD43-5221-6C12-2B188ED2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705CE60-16E5-A1BC-01F9-796E9C0BBD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9DBC8F-6905-F12D-F6B3-7C5FFC4B314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F08DD-FE36-0C93-D5AC-7593CD6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901190"/>
            <a:ext cx="5400054" cy="31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ABB1B-61B7-0B4E-E51C-D2CBCA7A99E7}"/>
              </a:ext>
            </a:extLst>
          </p:cNvPr>
          <p:cNvSpPr/>
          <p:nvPr/>
        </p:nvSpPr>
        <p:spPr>
          <a:xfrm>
            <a:off x="2129621" y="3489960"/>
            <a:ext cx="3284220" cy="16992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430A40-6E76-BE3A-906A-5A0C5C00AB8B}"/>
              </a:ext>
            </a:extLst>
          </p:cNvPr>
          <p:cNvGrpSpPr/>
          <p:nvPr/>
        </p:nvGrpSpPr>
        <p:grpSpPr>
          <a:xfrm>
            <a:off x="1861637" y="5533674"/>
            <a:ext cx="3898877" cy="1368398"/>
            <a:chOff x="2047279" y="5189220"/>
            <a:chExt cx="3898877" cy="13683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D74607-F501-0E22-5F64-442F81C7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279" y="5433917"/>
              <a:ext cx="1783043" cy="1123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435976-5603-A206-D29A-86ED9EE9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206" y="5407517"/>
              <a:ext cx="1987950" cy="11222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031FD1-48E4-0656-C25E-0FAD7F8639EA}"/>
                </a:ext>
              </a:extLst>
            </p:cNvPr>
            <p:cNvSpPr txBox="1"/>
            <p:nvPr/>
          </p:nvSpPr>
          <p:spPr>
            <a:xfrm>
              <a:off x="2140378" y="5221150"/>
              <a:ext cx="131911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부문별 에너지사용량</a:t>
              </a:r>
              <a:endParaRPr lang="en-US" altLang="ko-KR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8025B-CF65-9FE7-FE48-AAC1385807AB}"/>
                </a:ext>
              </a:extLst>
            </p:cNvPr>
            <p:cNvSpPr txBox="1"/>
            <p:nvPr/>
          </p:nvSpPr>
          <p:spPr>
            <a:xfrm>
              <a:off x="3958204" y="5189220"/>
              <a:ext cx="157097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에너지원별 에너지사용량</a:t>
              </a:r>
              <a:endParaRPr lang="en-US" altLang="ko-KR" sz="800" b="1" dirty="0"/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5D73667E-886A-7BCB-5CB2-7D8788FC06E2}"/>
              </a:ext>
            </a:extLst>
          </p:cNvPr>
          <p:cNvSpPr/>
          <p:nvPr/>
        </p:nvSpPr>
        <p:spPr>
          <a:xfrm>
            <a:off x="5603649" y="4895795"/>
            <a:ext cx="1935260" cy="963233"/>
          </a:xfrm>
          <a:prstGeom prst="wedgeRectCallout">
            <a:avLst>
              <a:gd name="adj1" fmla="val -94519"/>
              <a:gd name="adj2" fmla="val -410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그래프가 시계열로 나와야 합니다</a:t>
            </a:r>
            <a:r>
              <a:rPr lang="en-US" altLang="ko-KR" sz="1100" dirty="0">
                <a:solidFill>
                  <a:schemeClr val="tx1"/>
                </a:solidFill>
              </a:rPr>
              <a:t>, legend</a:t>
            </a:r>
            <a:r>
              <a:rPr lang="ko-KR" altLang="en-US" sz="1100" dirty="0">
                <a:solidFill>
                  <a:schemeClr val="tx1"/>
                </a:solidFill>
              </a:rPr>
              <a:t>도 </a:t>
            </a:r>
            <a:r>
              <a:rPr lang="en-US" altLang="ko-KR" sz="1100" dirty="0">
                <a:solidFill>
                  <a:schemeClr val="tx1"/>
                </a:solidFill>
              </a:rPr>
              <a:t>bar chart</a:t>
            </a:r>
            <a:r>
              <a:rPr lang="ko-KR" altLang="en-US" sz="1100" dirty="0">
                <a:solidFill>
                  <a:schemeClr val="tx1"/>
                </a:solidFill>
              </a:rPr>
              <a:t>안에 나오게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728B93E-AB9F-EA70-DAA5-BB1AB61CE0A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5400000">
            <a:off x="3004820" y="4798693"/>
            <a:ext cx="376384" cy="1157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62D0CDB-576F-1C38-3328-2D565008F740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3992663" y="4968288"/>
            <a:ext cx="344454" cy="786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16F9F4-E584-13CC-F698-EAC0EB9795ED}"/>
              </a:ext>
            </a:extLst>
          </p:cNvPr>
          <p:cNvSpPr txBox="1"/>
          <p:nvPr/>
        </p:nvSpPr>
        <p:spPr>
          <a:xfrm>
            <a:off x="2129621" y="4243373"/>
            <a:ext cx="165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1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F5FF8886-39C0-0F8D-2734-8AF458AFA25C}"/>
              </a:ext>
            </a:extLst>
          </p:cNvPr>
          <p:cNvSpPr/>
          <p:nvPr/>
        </p:nvSpPr>
        <p:spPr>
          <a:xfrm>
            <a:off x="-784640" y="1052413"/>
            <a:ext cx="1935260" cy="963233"/>
          </a:xfrm>
          <a:prstGeom prst="wedgeRectCallout">
            <a:avLst>
              <a:gd name="adj1" fmla="val 112262"/>
              <a:gd name="adj2" fmla="val 17054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인구를 이제 </a:t>
            </a:r>
            <a:r>
              <a:rPr lang="ko-KR" altLang="en-US" sz="1100" dirty="0" err="1">
                <a:solidFill>
                  <a:schemeClr val="tx1"/>
                </a:solidFill>
              </a:rPr>
              <a:t>안쓰려고</a:t>
            </a:r>
            <a:r>
              <a:rPr lang="ko-KR" altLang="en-US" sz="1100" dirty="0">
                <a:solidFill>
                  <a:schemeClr val="tx1"/>
                </a:solidFill>
              </a:rPr>
              <a:t> 하긴 하지만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현재 인구 수치가 이상하게 들어가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0C62079D-5F08-E8BE-B425-9E450983F911}"/>
              </a:ext>
            </a:extLst>
          </p:cNvPr>
          <p:cNvSpPr/>
          <p:nvPr/>
        </p:nvSpPr>
        <p:spPr>
          <a:xfrm>
            <a:off x="5497683" y="4305305"/>
            <a:ext cx="2560955" cy="230833"/>
          </a:xfrm>
          <a:prstGeom prst="wedgeRectCallout">
            <a:avLst>
              <a:gd name="adj1" fmla="val -72819"/>
              <a:gd name="adj2" fmla="val 1557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B2F93D-2FD7-038E-DABA-8ADB8ECDF576}"/>
              </a:ext>
            </a:extLst>
          </p:cNvPr>
          <p:cNvCxnSpPr>
            <a:cxnSpLocks/>
            <a:stCxn id="58" idx="0"/>
            <a:endCxn id="39" idx="1"/>
          </p:cNvCxnSpPr>
          <p:nvPr/>
        </p:nvCxnSpPr>
        <p:spPr>
          <a:xfrm rot="5400000" flipH="1" flipV="1">
            <a:off x="4533185" y="844456"/>
            <a:ext cx="876217" cy="2481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F4D6BD6-33F5-2863-E0D7-735F2029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2" t="26872" r="30318" b="48938"/>
          <a:stretch/>
        </p:blipFill>
        <p:spPr>
          <a:xfrm>
            <a:off x="6212268" y="882521"/>
            <a:ext cx="2503856" cy="1529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166810-0F07-CD67-5FDE-2B5434B75164}"/>
              </a:ext>
            </a:extLst>
          </p:cNvPr>
          <p:cNvSpPr txBox="1"/>
          <p:nvPr/>
        </p:nvSpPr>
        <p:spPr>
          <a:xfrm>
            <a:off x="6340997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최종에너지소비</a:t>
            </a:r>
            <a:endParaRPr lang="en-US" altLang="ko-KR" sz="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939A6B-0FC4-1C94-C9DF-07265B2428BA}"/>
              </a:ext>
            </a:extLst>
          </p:cNvPr>
          <p:cNvSpPr txBox="1"/>
          <p:nvPr/>
        </p:nvSpPr>
        <p:spPr>
          <a:xfrm>
            <a:off x="7524688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전력소비량</a:t>
            </a:r>
            <a:endParaRPr lang="en-US" altLang="ko-KR" sz="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2B14B-86CE-F257-78B4-0A1291A423B3}"/>
              </a:ext>
            </a:extLst>
          </p:cNvPr>
          <p:cNvSpPr txBox="1"/>
          <p:nvPr/>
        </p:nvSpPr>
        <p:spPr>
          <a:xfrm>
            <a:off x="625050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가정 부문 전력소비량</a:t>
            </a:r>
            <a:endParaRPr lang="en-US" altLang="ko-KR" sz="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847E8-C14C-F0A4-DF7A-650B1B754201}"/>
              </a:ext>
            </a:extLst>
          </p:cNvPr>
          <p:cNvSpPr txBox="1"/>
          <p:nvPr/>
        </p:nvSpPr>
        <p:spPr>
          <a:xfrm>
            <a:off x="750236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GRDP</a:t>
            </a:r>
            <a:r>
              <a:rPr lang="ko-KR" altLang="en-US" sz="600" b="1" dirty="0"/>
              <a:t>당 최종에너지 소비량</a:t>
            </a:r>
            <a:endParaRPr lang="en-US" altLang="ko-KR" sz="600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F8C3A2F9-098A-79B2-1047-88D0E68750E3}"/>
              </a:ext>
            </a:extLst>
          </p:cNvPr>
          <p:cNvSpPr/>
          <p:nvPr/>
        </p:nvSpPr>
        <p:spPr>
          <a:xfrm>
            <a:off x="9040826" y="335965"/>
            <a:ext cx="2560955" cy="1510679"/>
          </a:xfrm>
          <a:prstGeom prst="wedgeRectCallout">
            <a:avLst>
              <a:gd name="adj1" fmla="val -65479"/>
              <a:gd name="adj2" fmla="val 3825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, 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이전 슬라이드에서 계산하는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전력소비량에서 시군인구로 나누면 되고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가정부문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가정부문 전력소비량에서 시군인구로 나누면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004D4-1184-1B6F-0D3F-17EFA6E33E91}"/>
              </a:ext>
            </a:extLst>
          </p:cNvPr>
          <p:cNvSpPr txBox="1"/>
          <p:nvPr/>
        </p:nvSpPr>
        <p:spPr>
          <a:xfrm>
            <a:off x="6340997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89903B-097E-C886-CE03-D09AF4E8E492}"/>
              </a:ext>
            </a:extLst>
          </p:cNvPr>
          <p:cNvSpPr txBox="1"/>
          <p:nvPr/>
        </p:nvSpPr>
        <p:spPr>
          <a:xfrm>
            <a:off x="7538909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456CA-A379-CBF4-B505-DE80FB43D8BE}"/>
              </a:ext>
            </a:extLst>
          </p:cNvPr>
          <p:cNvSpPr txBox="1"/>
          <p:nvPr/>
        </p:nvSpPr>
        <p:spPr>
          <a:xfrm>
            <a:off x="6340997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C2B34C-90E8-039A-8B81-419CD612927D}"/>
              </a:ext>
            </a:extLst>
          </p:cNvPr>
          <p:cNvSpPr txBox="1"/>
          <p:nvPr/>
        </p:nvSpPr>
        <p:spPr>
          <a:xfrm>
            <a:off x="7538909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BFA43-4970-56F0-0DE2-A86772EF9549}"/>
              </a:ext>
            </a:extLst>
          </p:cNvPr>
          <p:cNvSpPr txBox="1"/>
          <p:nvPr/>
        </p:nvSpPr>
        <p:spPr>
          <a:xfrm>
            <a:off x="6894881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09F8C3-C6D8-F49C-A37A-B175373206EF}"/>
              </a:ext>
            </a:extLst>
          </p:cNvPr>
          <p:cNvSpPr txBox="1"/>
          <p:nvPr/>
        </p:nvSpPr>
        <p:spPr>
          <a:xfrm>
            <a:off x="8207332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D9D1D-8592-5F26-80B9-4B1A58E092ED}"/>
              </a:ext>
            </a:extLst>
          </p:cNvPr>
          <p:cNvSpPr txBox="1"/>
          <p:nvPr/>
        </p:nvSpPr>
        <p:spPr>
          <a:xfrm>
            <a:off x="7785100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D87A8D-2E70-03DB-88D5-FDB4990A8981}"/>
              </a:ext>
            </a:extLst>
          </p:cNvPr>
          <p:cNvSpPr txBox="1"/>
          <p:nvPr/>
        </p:nvSpPr>
        <p:spPr>
          <a:xfrm>
            <a:off x="6596562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2A451715-053A-C3B4-E0EA-D7AD2685DAD2}"/>
              </a:ext>
            </a:extLst>
          </p:cNvPr>
          <p:cNvSpPr/>
          <p:nvPr/>
        </p:nvSpPr>
        <p:spPr>
          <a:xfrm>
            <a:off x="2919568" y="736702"/>
            <a:ext cx="2560955" cy="411075"/>
          </a:xfrm>
          <a:prstGeom prst="wedgeRectCallout">
            <a:avLst>
              <a:gd name="adj1" fmla="val 18578"/>
              <a:gd name="adj2" fmla="val 7533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보여주는 항목을 바꾸고자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B68A494-B5A3-3588-652F-70F18DDB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75" y="2649802"/>
            <a:ext cx="749873" cy="74987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E38D7A-28CC-B9E8-6BC0-7131733C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90" y="2656156"/>
            <a:ext cx="749873" cy="74987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A3251A-7D8C-311E-1872-7D4BFEA6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387" y="2523538"/>
            <a:ext cx="2263864" cy="882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181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E2861-6E28-722C-2591-CD02FE809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1F3DC-4AEB-94B1-2089-72E2317E21C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16100D-A901-D5CB-5383-B83921E02B3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67C41-B513-1DE8-DC4D-C33B127D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2279BEC-EADB-7C13-0F24-064162C116F6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CD1A97-0442-93BA-E14B-5BCDDCD1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0D37B6B-A106-6AE8-FB39-3A927EA8F443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BF0F94-326D-A065-9BCA-007046DC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EE789923-6D30-1D35-1921-EA2365086884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271DE8-46FE-327B-B326-F222611DB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A5F3DAD1-4054-BBEE-4B9D-E983263D2A79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ACA441-B736-9C36-A11C-B43993502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F70B9850-CFC1-086E-0362-55D17222A17E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39E5956-41AA-5ABA-AEF0-F8C1076A0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6DC042E-29F8-F8FA-6791-6548B03AE92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13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14.4%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37.6%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12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5.2 %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92.2%,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2.0%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에너지시스템과는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부문으로는 ‘전력 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‘전력 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생산하고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국가 내에서 경기도의 전력수급 현황을 한 눈에 살펴볼 수 있도록 하였습니다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" y="8996904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3244316" y="1021924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752" y="8876979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310635" y="9541017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-1039245" y="10273296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A9E24-D51A-E26D-0A77-DD106B6DFB47}"/>
              </a:ext>
            </a:extLst>
          </p:cNvPr>
          <p:cNvSpPr txBox="1"/>
          <p:nvPr/>
        </p:nvSpPr>
        <p:spPr>
          <a:xfrm>
            <a:off x="829612" y="4447356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77774-B93F-51F0-F6F3-83BD691F2522}"/>
              </a:ext>
            </a:extLst>
          </p:cNvPr>
          <p:cNvSpPr txBox="1"/>
          <p:nvPr/>
        </p:nvSpPr>
        <p:spPr>
          <a:xfrm>
            <a:off x="829612" y="5794397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8F2A2-B643-DDA8-79EF-ED9A8788E033}"/>
              </a:ext>
            </a:extLst>
          </p:cNvPr>
          <p:cNvSpPr txBox="1"/>
          <p:nvPr/>
        </p:nvSpPr>
        <p:spPr>
          <a:xfrm>
            <a:off x="829612" y="6357663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5E88-0EA4-46FA-7076-25CBEF67B726}"/>
              </a:ext>
            </a:extLst>
          </p:cNvPr>
          <p:cNvSpPr txBox="1"/>
          <p:nvPr/>
        </p:nvSpPr>
        <p:spPr>
          <a:xfrm>
            <a:off x="850682" y="7331617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7DEFA-2675-CE23-DA55-5E776DFBE776}"/>
              </a:ext>
            </a:extLst>
          </p:cNvPr>
          <p:cNvSpPr txBox="1"/>
          <p:nvPr/>
        </p:nvSpPr>
        <p:spPr>
          <a:xfrm>
            <a:off x="868680" y="7980041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FD79-DBDB-5ECB-EA45-7408D76B385B}"/>
              </a:ext>
            </a:extLst>
          </p:cNvPr>
          <p:cNvSpPr txBox="1"/>
          <p:nvPr/>
        </p:nvSpPr>
        <p:spPr>
          <a:xfrm>
            <a:off x="1049760" y="8697937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76DD8-303B-6809-AFA8-C2C41182462E}"/>
              </a:ext>
            </a:extLst>
          </p:cNvPr>
          <p:cNvSpPr txBox="1"/>
          <p:nvPr/>
        </p:nvSpPr>
        <p:spPr>
          <a:xfrm>
            <a:off x="2109524" y="8692313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5B80B-77C2-58AA-F2E9-E689346D0CD5}"/>
              </a:ext>
            </a:extLst>
          </p:cNvPr>
          <p:cNvSpPr txBox="1"/>
          <p:nvPr/>
        </p:nvSpPr>
        <p:spPr>
          <a:xfrm>
            <a:off x="3868896" y="8646288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③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EDE8-7DC3-99FC-B0F3-B59C5BED9DEC}"/>
              </a:ext>
            </a:extLst>
          </p:cNvPr>
          <p:cNvSpPr txBox="1"/>
          <p:nvPr/>
        </p:nvSpPr>
        <p:spPr>
          <a:xfrm>
            <a:off x="5667111" y="8637419"/>
            <a:ext cx="4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④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74870-05FD-17C1-4538-6433FC631A1F}"/>
              </a:ext>
            </a:extLst>
          </p:cNvPr>
          <p:cNvSpPr txBox="1"/>
          <p:nvPr/>
        </p:nvSpPr>
        <p:spPr>
          <a:xfrm>
            <a:off x="6917169" y="8659943"/>
            <a:ext cx="50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6ED4A-902F-C6EF-5A59-73468AB2D66B}"/>
              </a:ext>
            </a:extLst>
          </p:cNvPr>
          <p:cNvSpPr txBox="1"/>
          <p:nvPr/>
        </p:nvSpPr>
        <p:spPr>
          <a:xfrm>
            <a:off x="792564" y="4026143"/>
            <a:ext cx="805815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다이어그램을 가장 왼쪽부터 차례대로 설명하면</a:t>
            </a:r>
            <a:r>
              <a:rPr lang="en-US" altLang="ko-KR" sz="1050" dirty="0"/>
              <a:t>, </a:t>
            </a:r>
            <a:r>
              <a:rPr lang="ko-KR" altLang="en-US" sz="1050" dirty="0"/>
              <a:t>아래와 같습니다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E57F-7167-4BB5-DF0C-8B87C915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3128FA-2F0A-085F-1B34-1325B340DA7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95EFD5-348D-C77E-A6A0-5183961364AF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902AF-B824-AF12-45F4-D61092A0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4449"/>
            <a:ext cx="2240024" cy="13576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824C2-5E55-6D57-D3E7-839AE061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786"/>
          <a:stretch/>
        </p:blipFill>
        <p:spPr>
          <a:xfrm>
            <a:off x="4412236" y="1663555"/>
            <a:ext cx="2240024" cy="135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5C64-79CF-0130-DC74-89184F91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29"/>
          <a:stretch/>
        </p:blipFill>
        <p:spPr>
          <a:xfrm>
            <a:off x="4412236" y="3200944"/>
            <a:ext cx="2297223" cy="135762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3AF7AE-0023-7B00-353A-BCB48693C819}"/>
              </a:ext>
            </a:extLst>
          </p:cNvPr>
          <p:cNvSpPr/>
          <p:nvPr/>
        </p:nvSpPr>
        <p:spPr>
          <a:xfrm>
            <a:off x="3152345" y="2958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7B7249CA-38D5-CE03-978D-8D2947280760}"/>
              </a:ext>
            </a:extLst>
          </p:cNvPr>
          <p:cNvSpPr/>
          <p:nvPr/>
        </p:nvSpPr>
        <p:spPr>
          <a:xfrm>
            <a:off x="8154236" y="1995395"/>
            <a:ext cx="1935260" cy="963233"/>
          </a:xfrm>
          <a:prstGeom prst="wedgeRectCallout">
            <a:avLst>
              <a:gd name="adj1" fmla="val -110203"/>
              <a:gd name="adj2" fmla="val 3685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490D-6B4E-63F5-644F-B31CBAD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D7E3E-EABD-A9DB-019B-32B070DBCD2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78EF1F-AAA9-B0E8-F27E-AE9E7F51C44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757C6-6CD8-016B-1501-36623A7B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5" y="512060"/>
            <a:ext cx="3920095" cy="4965199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F26B37-866E-E24D-8020-BCECEB67CC49}"/>
              </a:ext>
            </a:extLst>
          </p:cNvPr>
          <p:cNvSpPr/>
          <p:nvPr/>
        </p:nvSpPr>
        <p:spPr>
          <a:xfrm>
            <a:off x="232125" y="867660"/>
            <a:ext cx="1935260" cy="963233"/>
          </a:xfrm>
          <a:prstGeom prst="wedgeRectCallout">
            <a:avLst>
              <a:gd name="adj1" fmla="val 77154"/>
              <a:gd name="adj2" fmla="val -903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기간 선택을 달리하면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지역별로 색깔이 달라집니다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연도와 관계 없이 특정지역의 색은 고정될 수 있도록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ED964C-6668-0432-FAF9-D191D09B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97" y="512060"/>
            <a:ext cx="3920702" cy="4965199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8A08504-E76D-2AC8-9579-B4454B5F1F02}"/>
              </a:ext>
            </a:extLst>
          </p:cNvPr>
          <p:cNvSpPr/>
          <p:nvPr/>
        </p:nvSpPr>
        <p:spPr>
          <a:xfrm>
            <a:off x="10663086" y="2131310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FA41-C934-108D-EC90-53E16F683449}"/>
              </a:ext>
            </a:extLst>
          </p:cNvPr>
          <p:cNvSpPr txBox="1"/>
          <p:nvPr/>
        </p:nvSpPr>
        <p:spPr>
          <a:xfrm>
            <a:off x="6959381" y="239208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석탄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38391FC-18D7-3479-14AB-60D29771CBA2}"/>
              </a:ext>
            </a:extLst>
          </p:cNvPr>
          <p:cNvSpPr/>
          <p:nvPr/>
        </p:nvSpPr>
        <p:spPr>
          <a:xfrm>
            <a:off x="6678628" y="5795001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그래프를 </a:t>
            </a:r>
            <a:r>
              <a:rPr lang="ko-KR" altLang="en-US" sz="1100" dirty="0" err="1">
                <a:solidFill>
                  <a:schemeClr val="tx1"/>
                </a:solidFill>
              </a:rPr>
              <a:t>맨처음</a:t>
            </a:r>
            <a:r>
              <a:rPr lang="ko-KR" altLang="en-US" sz="1100" dirty="0">
                <a:solidFill>
                  <a:schemeClr val="tx1"/>
                </a:solidFill>
              </a:rPr>
              <a:t> 보면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발전량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이 보입니다</a:t>
            </a:r>
            <a:r>
              <a:rPr lang="en-US" altLang="ko-KR" sz="1100" dirty="0">
                <a:solidFill>
                  <a:schemeClr val="tx1"/>
                </a:solidFill>
              </a:rPr>
              <a:t>. ‘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F61F6-6D15-751C-830B-8C071F373AB0}"/>
              </a:ext>
            </a:extLst>
          </p:cNvPr>
          <p:cNvSpPr txBox="1"/>
          <p:nvPr/>
        </p:nvSpPr>
        <p:spPr>
          <a:xfrm>
            <a:off x="8613889" y="2392088"/>
            <a:ext cx="1511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alpha val="34000"/>
                  </a:schemeClr>
                </a:solidFill>
              </a:rPr>
              <a:t>원자력</a:t>
            </a:r>
            <a:endParaRPr lang="en-US" altLang="ko-KR" sz="28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3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91DF2-F8CC-A975-7BBE-1D4416752333}"/>
              </a:ext>
            </a:extLst>
          </p:cNvPr>
          <p:cNvSpPr txBox="1"/>
          <p:nvPr/>
        </p:nvSpPr>
        <p:spPr>
          <a:xfrm>
            <a:off x="942975" y="1381873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F893-1B38-B223-BAB7-7C0667C5B131}"/>
              </a:ext>
            </a:extLst>
          </p:cNvPr>
          <p:cNvSpPr txBox="1"/>
          <p:nvPr/>
        </p:nvSpPr>
        <p:spPr>
          <a:xfrm>
            <a:off x="1601088" y="1381872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14CE-80B6-7DA7-0196-0F535EAC383B}"/>
              </a:ext>
            </a:extLst>
          </p:cNvPr>
          <p:cNvSpPr txBox="1"/>
          <p:nvPr/>
        </p:nvSpPr>
        <p:spPr>
          <a:xfrm>
            <a:off x="2199938" y="1381872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30DA8-6CDD-7E2E-B524-022688EC83CD}"/>
              </a:ext>
            </a:extLst>
          </p:cNvPr>
          <p:cNvSpPr txBox="1"/>
          <p:nvPr/>
        </p:nvSpPr>
        <p:spPr>
          <a:xfrm>
            <a:off x="3203425" y="1404446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7E7DF80-F4ED-C91F-6F9E-BBB671B596DC}"/>
              </a:ext>
            </a:extLst>
          </p:cNvPr>
          <p:cNvSpPr/>
          <p:nvPr/>
        </p:nvSpPr>
        <p:spPr>
          <a:xfrm>
            <a:off x="2820964" y="665262"/>
            <a:ext cx="1431670" cy="378486"/>
          </a:xfrm>
          <a:prstGeom prst="wedgeRectCallout">
            <a:avLst>
              <a:gd name="adj1" fmla="val -18947"/>
              <a:gd name="adj2" fmla="val 12517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03F0-BD1F-86FD-4CE3-8F386137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91789C-963C-D370-F25B-A72481145A4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4AF3BE-21FC-1A38-D3E1-0AD4A3F1DC0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7A18C-ECA0-9DBF-AE23-5B88D889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35" t="10408" r="485" b="725"/>
          <a:stretch/>
        </p:blipFill>
        <p:spPr>
          <a:xfrm>
            <a:off x="434340" y="956791"/>
            <a:ext cx="5137150" cy="562610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CE98DE3-42DD-DA2F-DE02-020A0434A727}"/>
              </a:ext>
            </a:extLst>
          </p:cNvPr>
          <p:cNvSpPr/>
          <p:nvPr/>
        </p:nvSpPr>
        <p:spPr>
          <a:xfrm>
            <a:off x="3293276" y="3147543"/>
            <a:ext cx="4396574" cy="402108"/>
          </a:xfrm>
          <a:prstGeom prst="wedgeRectCallout">
            <a:avLst>
              <a:gd name="adj1" fmla="val -77169"/>
              <a:gd name="adj2" fmla="val -215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전력자급률을 나타내는 그래프가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이 아니고 단순 </a:t>
            </a:r>
            <a:r>
              <a:rPr lang="en-US" altLang="ko-KR" sz="1100" dirty="0">
                <a:solidFill>
                  <a:schemeClr val="tx1"/>
                </a:solidFill>
              </a:rPr>
              <a:t>point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.(line</a:t>
            </a:r>
            <a:r>
              <a:rPr lang="ko-KR" altLang="en-US" sz="1100" dirty="0">
                <a:solidFill>
                  <a:schemeClr val="tx1"/>
                </a:solidFill>
              </a:rPr>
              <a:t>으로 그리니까 시계열 데이터처럼 보이네요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01E37B-CE4B-6145-E0F7-5038E1DE28D9}"/>
              </a:ext>
            </a:extLst>
          </p:cNvPr>
          <p:cNvSpPr/>
          <p:nvPr/>
        </p:nvSpPr>
        <p:spPr>
          <a:xfrm>
            <a:off x="5099216" y="1473178"/>
            <a:ext cx="2924644" cy="963233"/>
          </a:xfrm>
          <a:prstGeom prst="wedgeRectCallout">
            <a:avLst>
              <a:gd name="adj1" fmla="val -113854"/>
              <a:gd name="adj2" fmla="val -228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 발전량 글씨 왼쪽에 </a:t>
            </a:r>
            <a:r>
              <a:rPr lang="en-US" altLang="ko-KR" sz="1100" dirty="0">
                <a:solidFill>
                  <a:schemeClr val="tx1"/>
                </a:solidFill>
              </a:rPr>
              <a:t>( </a:t>
            </a:r>
            <a:r>
              <a:rPr lang="ko-KR" altLang="en-US" sz="1100" dirty="0">
                <a:solidFill>
                  <a:schemeClr val="tx1"/>
                </a:solidFill>
              </a:rPr>
              <a:t>괄호가 빠져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100 * (</a:t>
            </a:r>
            <a:r>
              <a:rPr lang="ko-KR" altLang="en-US" sz="1100" dirty="0">
                <a:solidFill>
                  <a:schemeClr val="tx1"/>
                </a:solidFill>
              </a:rPr>
              <a:t>전력 발전량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9EE9CB3-61E0-1F57-9BD8-E4D9C621DDC2}"/>
              </a:ext>
            </a:extLst>
          </p:cNvPr>
          <p:cNvSpPr/>
          <p:nvPr/>
        </p:nvSpPr>
        <p:spPr>
          <a:xfrm>
            <a:off x="5158190" y="154379"/>
            <a:ext cx="2924644" cy="963233"/>
          </a:xfrm>
          <a:prstGeom prst="wedgeRectCallout">
            <a:avLst>
              <a:gd name="adj1" fmla="val -183940"/>
              <a:gd name="adj2" fmla="val 169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 </a:t>
            </a:r>
            <a:r>
              <a:rPr lang="ko-KR" altLang="en-US" sz="1100" dirty="0">
                <a:solidFill>
                  <a:schemeClr val="tx1"/>
                </a:solidFill>
              </a:rPr>
              <a:t>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3162F6-4454-422C-DF8D-589D4312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47" y="3769841"/>
            <a:ext cx="3016405" cy="208290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B5A729D-5648-B4A7-CF72-7E496A4A0CAA}"/>
              </a:ext>
            </a:extLst>
          </p:cNvPr>
          <p:cNvSpPr/>
          <p:nvPr/>
        </p:nvSpPr>
        <p:spPr>
          <a:xfrm>
            <a:off x="5271988" y="46040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17E829F-36A0-F4CE-3108-5E55E3BC01C9}"/>
              </a:ext>
            </a:extLst>
          </p:cNvPr>
          <p:cNvSpPr/>
          <p:nvPr/>
        </p:nvSpPr>
        <p:spPr>
          <a:xfrm>
            <a:off x="4628875" y="6201880"/>
            <a:ext cx="4396574" cy="402108"/>
          </a:xfrm>
          <a:prstGeom prst="wedgeRectCallout">
            <a:avLst>
              <a:gd name="adj1" fmla="val -22141"/>
              <a:gd name="adj2" fmla="val -31054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오른쪽 그림 참고</a:t>
            </a:r>
            <a:r>
              <a:rPr lang="en-US" altLang="ko-KR" sz="1100" dirty="0">
                <a:solidFill>
                  <a:schemeClr val="tx1"/>
                </a:solidFill>
              </a:rPr>
              <a:t>) </a:t>
            </a:r>
            <a:r>
              <a:rPr lang="ko-KR" altLang="en-US" sz="1100" dirty="0">
                <a:solidFill>
                  <a:schemeClr val="tx1"/>
                </a:solidFill>
              </a:rPr>
              <a:t>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회색점선으로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bat</a:t>
            </a:r>
            <a:r>
              <a:rPr lang="ko-KR" altLang="en-US" sz="1100" dirty="0">
                <a:solidFill>
                  <a:schemeClr val="tx1"/>
                </a:solidFill>
              </a:rPr>
              <a:t>를 만들어서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각 시도별로 하나의 </a:t>
            </a:r>
            <a:r>
              <a:rPr lang="en-US" altLang="ko-KR" sz="1100" dirty="0">
                <a:solidFill>
                  <a:schemeClr val="tx1"/>
                </a:solidFill>
              </a:rPr>
              <a:t>bar chart </a:t>
            </a:r>
            <a:r>
              <a:rPr lang="ko-KR" altLang="en-US" sz="1100" dirty="0">
                <a:solidFill>
                  <a:schemeClr val="tx1"/>
                </a:solidFill>
              </a:rPr>
              <a:t>크기만큼만 차지하게 만들어주세요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8CC56-671D-7893-12F0-0E4F89ECEB10}"/>
              </a:ext>
            </a:extLst>
          </p:cNvPr>
          <p:cNvSpPr txBox="1"/>
          <p:nvPr/>
        </p:nvSpPr>
        <p:spPr>
          <a:xfrm>
            <a:off x="6372891" y="5852748"/>
            <a:ext cx="240915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https://www.iea.org/data-and-statistics/charts?page=1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6591AA-2CEA-F6CF-7748-A232F9FB8C03}"/>
              </a:ext>
            </a:extLst>
          </p:cNvPr>
          <p:cNvSpPr/>
          <p:nvPr/>
        </p:nvSpPr>
        <p:spPr>
          <a:xfrm>
            <a:off x="6407150" y="5574684"/>
            <a:ext cx="476250" cy="25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서울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0B7714-8803-DB13-CEE8-F22D5BD0BE6E}"/>
              </a:ext>
            </a:extLst>
          </p:cNvPr>
          <p:cNvSpPr/>
          <p:nvPr/>
        </p:nvSpPr>
        <p:spPr>
          <a:xfrm>
            <a:off x="6727825" y="5574684"/>
            <a:ext cx="476250" cy="25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부산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23735E-6A0D-B354-19CA-B605066D73EB}"/>
              </a:ext>
            </a:extLst>
          </p:cNvPr>
          <p:cNvSpPr/>
          <p:nvPr/>
        </p:nvSpPr>
        <p:spPr>
          <a:xfrm>
            <a:off x="7036357" y="5574684"/>
            <a:ext cx="476250" cy="25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대구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CF99CD-EF27-7764-4624-68B7FD95BE23}"/>
              </a:ext>
            </a:extLst>
          </p:cNvPr>
          <p:cNvSpPr/>
          <p:nvPr/>
        </p:nvSpPr>
        <p:spPr>
          <a:xfrm>
            <a:off x="6594475" y="4987040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F607B7B-0F42-7D1C-B71B-6B3A0BD5C367}"/>
              </a:ext>
            </a:extLst>
          </p:cNvPr>
          <p:cNvSpPr/>
          <p:nvPr/>
        </p:nvSpPr>
        <p:spPr>
          <a:xfrm>
            <a:off x="6901828" y="4662891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BEC2F5-6DFB-4A7C-0AA7-C579AE2BBB84}"/>
              </a:ext>
            </a:extLst>
          </p:cNvPr>
          <p:cNvSpPr/>
          <p:nvPr/>
        </p:nvSpPr>
        <p:spPr>
          <a:xfrm>
            <a:off x="7188135" y="5129386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C6EDF67-4BBA-84E0-AFDF-1A44D9055904}"/>
              </a:ext>
            </a:extLst>
          </p:cNvPr>
          <p:cNvSpPr/>
          <p:nvPr/>
        </p:nvSpPr>
        <p:spPr>
          <a:xfrm>
            <a:off x="7512607" y="4260783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4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EAAE-F718-6BDB-666A-07D6E2B1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113EC3-8683-2613-5CD4-90C047EEE0E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8E6C1F-BA04-AE2B-2AE7-351FDF1AC50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651E7-454E-D164-220E-97D1DAA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251336"/>
            <a:ext cx="5283603" cy="2695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6593C-82B1-4393-5865-32C66EE0FA84}"/>
              </a:ext>
            </a:extLst>
          </p:cNvPr>
          <p:cNvSpPr txBox="1"/>
          <p:nvPr/>
        </p:nvSpPr>
        <p:spPr>
          <a:xfrm>
            <a:off x="761894" y="172468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2D0E933-AA24-FA41-555C-AC0FFC286524}"/>
              </a:ext>
            </a:extLst>
          </p:cNvPr>
          <p:cNvSpPr/>
          <p:nvPr/>
        </p:nvSpPr>
        <p:spPr>
          <a:xfrm>
            <a:off x="829945" y="1020038"/>
            <a:ext cx="2560955" cy="403077"/>
          </a:xfrm>
          <a:prstGeom prst="wedgeRectCallout">
            <a:avLst>
              <a:gd name="adj1" fmla="val -35626"/>
              <a:gd name="adj2" fmla="val 1355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전력 발전량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소비량은 </a:t>
            </a:r>
            <a:r>
              <a:rPr lang="en-US" altLang="ko-KR" sz="1100" dirty="0">
                <a:solidFill>
                  <a:schemeClr val="tx1"/>
                </a:solidFill>
              </a:rPr>
              <a:t>GWh, </a:t>
            </a:r>
            <a:r>
              <a:rPr lang="ko-KR" altLang="en-US" sz="1100" dirty="0">
                <a:solidFill>
                  <a:schemeClr val="tx1"/>
                </a:solidFill>
              </a:rPr>
              <a:t>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6AA3F52F-0BE5-595D-26BB-07308749B001}"/>
              </a:ext>
            </a:extLst>
          </p:cNvPr>
          <p:cNvSpPr/>
          <p:nvPr/>
        </p:nvSpPr>
        <p:spPr>
          <a:xfrm>
            <a:off x="1793057" y="1579212"/>
            <a:ext cx="2560955" cy="889715"/>
          </a:xfrm>
          <a:prstGeom prst="wedgeRectCallout">
            <a:avLst>
              <a:gd name="adj1" fmla="val -11524"/>
              <a:gd name="adj2" fmla="val 11919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경기도가 눈에 띄었으면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경기도만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두께를 조절하거나</a:t>
            </a:r>
            <a:r>
              <a:rPr lang="en-US" altLang="ko-KR" sz="1100" dirty="0">
                <a:solidFill>
                  <a:schemeClr val="tx1"/>
                </a:solidFill>
              </a:rPr>
              <a:t>, data point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symbol</a:t>
            </a:r>
            <a:r>
              <a:rPr lang="ko-KR" altLang="en-US" sz="1100" dirty="0">
                <a:solidFill>
                  <a:schemeClr val="tx1"/>
                </a:solidFill>
              </a:rPr>
              <a:t>을 넣어봐도 좋겠습니다</a:t>
            </a: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382B58-3CF4-3A21-ACA4-878B0952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7307580" y="762047"/>
            <a:ext cx="3360420" cy="398522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433AC-6185-F1D1-A7F0-544563A8799F}"/>
              </a:ext>
            </a:extLst>
          </p:cNvPr>
          <p:cNvSpPr/>
          <p:nvPr/>
        </p:nvSpPr>
        <p:spPr>
          <a:xfrm>
            <a:off x="7649845" y="5007396"/>
            <a:ext cx="2560955" cy="1736303"/>
          </a:xfrm>
          <a:prstGeom prst="wedgeRectCallout">
            <a:avLst>
              <a:gd name="adj1" fmla="val -10930"/>
              <a:gd name="adj2" fmla="val -14925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2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2424-2CB4-0AF3-2C59-208A9A5D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9A20C1-A2E8-E1DE-F603-EDE7399D6D9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020ACB-6D60-AAA4-7102-7CD60E0601E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2C5D4-EE16-2B97-9384-85E6E873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60786"/>
            <a:ext cx="9906000" cy="499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AD9F-3A40-61BD-4039-24E967065E45}"/>
              </a:ext>
            </a:extLst>
          </p:cNvPr>
          <p:cNvSpPr txBox="1"/>
          <p:nvPr/>
        </p:nvSpPr>
        <p:spPr>
          <a:xfrm>
            <a:off x="449474" y="1433416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DCCD625-C22E-6AC7-7476-033862E36A9D}"/>
              </a:ext>
            </a:extLst>
          </p:cNvPr>
          <p:cNvSpPr/>
          <p:nvPr/>
        </p:nvSpPr>
        <p:spPr>
          <a:xfrm>
            <a:off x="525145" y="630202"/>
            <a:ext cx="2560955" cy="654049"/>
          </a:xfrm>
          <a:prstGeom prst="wedgeRectCallout">
            <a:avLst>
              <a:gd name="adj1" fmla="val -32948"/>
              <a:gd name="adj2" fmla="val 7267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그래프에 표시된 숫자는 </a:t>
            </a:r>
            <a:r>
              <a:rPr lang="en-US" altLang="ko-KR" sz="1100" dirty="0">
                <a:solidFill>
                  <a:schemeClr val="tx1"/>
                </a:solidFill>
              </a:rPr>
              <a:t>MWh </a:t>
            </a:r>
            <a:r>
              <a:rPr lang="ko-KR" altLang="en-US" sz="1100" dirty="0">
                <a:solidFill>
                  <a:schemeClr val="tx1"/>
                </a:solidFill>
              </a:rPr>
              <a:t>단위입니다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 숫자에서 </a:t>
            </a:r>
            <a:r>
              <a:rPr lang="en-US" altLang="ko-KR" sz="1100" dirty="0">
                <a:solidFill>
                  <a:schemeClr val="tx1"/>
                </a:solidFill>
              </a:rPr>
              <a:t>1000</a:t>
            </a:r>
            <a:r>
              <a:rPr lang="ko-KR" altLang="en-US" sz="1100" dirty="0">
                <a:solidFill>
                  <a:schemeClr val="tx1"/>
                </a:solidFill>
              </a:rPr>
              <a:t>을 나누면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r>
              <a:rPr lang="ko-KR" altLang="en-US" sz="1100" dirty="0">
                <a:solidFill>
                  <a:schemeClr val="tx1"/>
                </a:solidFill>
              </a:rPr>
              <a:t> 단위가 됩니다</a:t>
            </a:r>
            <a:r>
              <a:rPr lang="en-US" altLang="ko-KR" sz="1100" dirty="0">
                <a:solidFill>
                  <a:schemeClr val="tx1"/>
                </a:solidFill>
              </a:rPr>
              <a:t>. GWh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B50E91F-23C1-9317-9759-4E3D071B4D7A}"/>
              </a:ext>
            </a:extLst>
          </p:cNvPr>
          <p:cNvSpPr/>
          <p:nvPr/>
        </p:nvSpPr>
        <p:spPr>
          <a:xfrm>
            <a:off x="2727325" y="180368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 데이터에는 </a:t>
            </a:r>
            <a:r>
              <a:rPr lang="en-US" altLang="ko-KR" sz="1100" dirty="0">
                <a:solidFill>
                  <a:schemeClr val="tx1"/>
                </a:solidFill>
              </a:rPr>
              <a:t>[8-2. </a:t>
            </a:r>
            <a:r>
              <a:rPr lang="ko-KR" altLang="en-US" sz="1100" dirty="0">
                <a:solidFill>
                  <a:schemeClr val="tx1"/>
                </a:solidFill>
              </a:rPr>
              <a:t>행정구역별 발전 설비 및 발전량</a:t>
            </a:r>
            <a:r>
              <a:rPr lang="en-US" altLang="ko-KR" sz="1100" dirty="0">
                <a:solidFill>
                  <a:schemeClr val="tx1"/>
                </a:solidFill>
              </a:rPr>
              <a:t>] sheet</a:t>
            </a:r>
            <a:r>
              <a:rPr lang="ko-KR" altLang="en-US" sz="1100" dirty="0">
                <a:solidFill>
                  <a:schemeClr val="tx1"/>
                </a:solidFill>
              </a:rPr>
              <a:t>가 없네요</a:t>
            </a:r>
            <a:r>
              <a:rPr lang="en-US" altLang="ko-KR" sz="1100" dirty="0">
                <a:solidFill>
                  <a:schemeClr val="tx1"/>
                </a:solidFill>
              </a:rPr>
              <a:t>. 2019</a:t>
            </a:r>
            <a:r>
              <a:rPr lang="ko-KR" altLang="en-US" sz="1100" dirty="0">
                <a:solidFill>
                  <a:schemeClr val="tx1"/>
                </a:solidFill>
              </a:rPr>
              <a:t>년 부터 그래프를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4691-A406-7469-6AAE-90B099D2003C}"/>
              </a:ext>
            </a:extLst>
          </p:cNvPr>
          <p:cNvSpPr/>
          <p:nvPr/>
        </p:nvSpPr>
        <p:spPr>
          <a:xfrm>
            <a:off x="3690673" y="2525499"/>
            <a:ext cx="1894788" cy="290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[</a:t>
            </a:r>
            <a:r>
              <a:rPr lang="ko-KR" altLang="en-US" sz="600" dirty="0"/>
              <a:t>자료</a:t>
            </a:r>
            <a:r>
              <a:rPr lang="en-US" altLang="ko-KR" sz="600" dirty="0"/>
              <a:t>] </a:t>
            </a:r>
            <a:r>
              <a:rPr lang="ko-KR" altLang="en-US" sz="600" dirty="0"/>
              <a:t>한국전력통계 </a:t>
            </a:r>
            <a:endParaRPr lang="en-US" altLang="ko-KR" sz="600" dirty="0"/>
          </a:p>
          <a:p>
            <a:pPr algn="ctr"/>
            <a:r>
              <a:rPr lang="en-US" altLang="ko-KR" sz="600" dirty="0"/>
              <a:t>8-2. </a:t>
            </a:r>
            <a:r>
              <a:rPr lang="ko-KR" altLang="en-US" sz="600" dirty="0"/>
              <a:t>행정구역별 발전설비 및 발전량 </a:t>
            </a:r>
            <a:r>
              <a:rPr lang="en-US" altLang="ko-KR" sz="600" dirty="0"/>
              <a:t>(</a:t>
            </a:r>
            <a:r>
              <a:rPr lang="ko-KR" altLang="en-US" sz="600" dirty="0"/>
              <a:t>각 원별 칼럼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52F2AD-D43E-C38F-5D5D-6FD0B8326F30}"/>
              </a:ext>
            </a:extLst>
          </p:cNvPr>
          <p:cNvSpPr/>
          <p:nvPr/>
        </p:nvSpPr>
        <p:spPr>
          <a:xfrm>
            <a:off x="9112885" y="366296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en-US" altLang="ko-KR" sz="1100" dirty="0">
                <a:solidFill>
                  <a:schemeClr val="tx1"/>
                </a:solidFill>
              </a:rPr>
              <a:t>LNG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ko-KR" altLang="en-US" sz="1100" dirty="0" err="1">
                <a:solidFill>
                  <a:schemeClr val="tx1"/>
                </a:solidFill>
              </a:rPr>
              <a:t>표시해놓은</a:t>
            </a:r>
            <a:r>
              <a:rPr lang="ko-KR" altLang="en-US" sz="1100" dirty="0">
                <a:solidFill>
                  <a:schemeClr val="tx1"/>
                </a:solidFill>
              </a:rPr>
              <a:t> 것처럼 에너지원별로 해당하는 부분에 글씨가 박혀서 표시되면 좋을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DB06-A016-F0B1-1D04-46A375414A08}"/>
              </a:ext>
            </a:extLst>
          </p:cNvPr>
          <p:cNvSpPr txBox="1"/>
          <p:nvPr/>
        </p:nvSpPr>
        <p:spPr>
          <a:xfrm>
            <a:off x="7081301" y="462605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LNG</a:t>
            </a:r>
          </a:p>
        </p:txBody>
      </p:sp>
    </p:spTree>
    <p:extLst>
      <p:ext uri="{BB962C8B-B14F-4D97-AF65-F5344CB8AC3E}">
        <p14:creationId xmlns:p14="http://schemas.microsoft.com/office/powerpoint/2010/main" val="37946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BE9A-8921-6C4E-DA9D-9A9B8BDD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5837AD-03E7-4559-E921-C661583293E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C9F22F-0160-994C-DF63-5307393876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516E0-1668-364B-02A5-0D384434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BC4E759-F33C-3874-6116-042FD32A6399}"/>
              </a:ext>
            </a:extLst>
          </p:cNvPr>
          <p:cNvSpPr/>
          <p:nvPr/>
        </p:nvSpPr>
        <p:spPr>
          <a:xfrm>
            <a:off x="8028168" y="300382"/>
            <a:ext cx="2560955" cy="1432409"/>
          </a:xfrm>
          <a:prstGeom prst="wedgeRectCallout">
            <a:avLst>
              <a:gd name="adj1" fmla="val -238255"/>
              <a:gd name="adj2" fmla="val 738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라벨 정리 필요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finalData_wReGen.csv </a:t>
            </a:r>
            <a:r>
              <a:rPr lang="ko-KR" altLang="en-US" sz="1100" dirty="0">
                <a:solidFill>
                  <a:schemeClr val="tx1"/>
                </a:solidFill>
              </a:rPr>
              <a:t>파일에서 시도칼럼에서 경기도만 필터링하면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연료칼럼에는 오른쪽의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칼럼에 있는 유형만 남습니다</a:t>
            </a:r>
            <a:r>
              <a:rPr lang="en-US" altLang="ko-KR" sz="1100" dirty="0">
                <a:solidFill>
                  <a:schemeClr val="tx1"/>
                </a:solidFill>
              </a:rPr>
              <a:t>. ＇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  <a:r>
              <a:rPr lang="en-US" altLang="ko-KR" sz="1100" dirty="0">
                <a:solidFill>
                  <a:schemeClr val="tx1"/>
                </a:solidFill>
              </a:rPr>
              <a:t>＇</a:t>
            </a:r>
            <a:r>
              <a:rPr lang="ko-KR" altLang="en-US" sz="1100" dirty="0">
                <a:solidFill>
                  <a:schemeClr val="tx1"/>
                </a:solidFill>
              </a:rPr>
              <a:t>칼럼으로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일반수력</a:t>
            </a:r>
            <a:r>
              <a:rPr lang="en-US" altLang="ko-KR" sz="1100" dirty="0">
                <a:solidFill>
                  <a:schemeClr val="tx1"/>
                </a:solidFill>
              </a:rPr>
              <a:t>~IGCC</a:t>
            </a:r>
            <a:r>
              <a:rPr lang="ko-KR" altLang="en-US" sz="1100" dirty="0">
                <a:solidFill>
                  <a:schemeClr val="tx1"/>
                </a:solidFill>
              </a:rPr>
              <a:t>는 그대로 표출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BA8AFB9-32BE-03B8-9099-E18E6A767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33116"/>
              </p:ext>
            </p:extLst>
          </p:nvPr>
        </p:nvGraphicFramePr>
        <p:xfrm>
          <a:off x="10822031" y="91313"/>
          <a:ext cx="1320800" cy="2980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62200346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88413506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현재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38537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일반수력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62392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양수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3845664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가스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7177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석탄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06480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31732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IGCC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650450"/>
                  </a:ext>
                </a:extLst>
              </a:tr>
              <a:tr h="704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태양광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81894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바이오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28596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fuelcell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연료전지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585372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hydro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12596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ocean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88819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waste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폐기물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40616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wind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풍력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6844258"/>
                  </a:ext>
                </a:extLst>
              </a:tr>
            </a:tbl>
          </a:graphicData>
        </a:graphic>
      </p:graphicFrame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4E890DC-349A-FE27-AE60-B6B63651BC1E}"/>
              </a:ext>
            </a:extLst>
          </p:cNvPr>
          <p:cNvSpPr/>
          <p:nvPr/>
        </p:nvSpPr>
        <p:spPr>
          <a:xfrm>
            <a:off x="3414436" y="850210"/>
            <a:ext cx="1473972" cy="332752"/>
          </a:xfrm>
          <a:prstGeom prst="wedgeRectCallout">
            <a:avLst>
              <a:gd name="adj1" fmla="val -125056"/>
              <a:gd name="adj2" fmla="val 30301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부문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연료 로 수정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C1BD285-2AAB-B7A8-95D6-F120A90EA7FE}"/>
              </a:ext>
            </a:extLst>
          </p:cNvPr>
          <p:cNvSpPr/>
          <p:nvPr/>
        </p:nvSpPr>
        <p:spPr>
          <a:xfrm>
            <a:off x="8028168" y="4865950"/>
            <a:ext cx="1473972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7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2EF1-02DA-F157-BAB5-85D94A93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2C6117-0187-7D5B-8425-E8B4D2EB05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3DD7E7-86E3-877A-B6DE-781C09893151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3E0F8-4720-B822-39EA-AF6DC4C9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5A207-DDF7-8188-DE4E-226A861196CD}"/>
              </a:ext>
            </a:extLst>
          </p:cNvPr>
          <p:cNvSpPr txBox="1"/>
          <p:nvPr/>
        </p:nvSpPr>
        <p:spPr>
          <a:xfrm>
            <a:off x="8207114" y="762047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2AA7E65-70A3-2076-FE9A-AEE748BB4907}"/>
              </a:ext>
            </a:extLst>
          </p:cNvPr>
          <p:cNvSpPr/>
          <p:nvPr/>
        </p:nvSpPr>
        <p:spPr>
          <a:xfrm>
            <a:off x="7986672" y="2057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1AF21A5-339E-1287-D438-E17ACB58C2E5}"/>
              </a:ext>
            </a:extLst>
          </p:cNvPr>
          <p:cNvSpPr/>
          <p:nvPr/>
        </p:nvSpPr>
        <p:spPr>
          <a:xfrm>
            <a:off x="7576306" y="42391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15C6E-5220-77EE-DB3B-DFB3F4EA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08" y="2930545"/>
            <a:ext cx="4330542" cy="3046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F024D-95A8-2927-96E7-31F6EBC3E91F}"/>
              </a:ext>
            </a:extLst>
          </p:cNvPr>
          <p:cNvSpPr txBox="1"/>
          <p:nvPr/>
        </p:nvSpPr>
        <p:spPr>
          <a:xfrm>
            <a:off x="9940926" y="1131412"/>
            <a:ext cx="2727324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전체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석탄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가스 유류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양수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기타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       </a:t>
            </a:r>
            <a:r>
              <a:rPr lang="ko-KR" altLang="en-US" sz="800" b="1" dirty="0"/>
              <a:t>신재생은 한번 더 하위 항목이 존재</a:t>
            </a:r>
            <a:r>
              <a:rPr lang="en-US" altLang="ko-KR" sz="800" b="1" dirty="0"/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29EDB9-7E11-3083-518B-CE5F8E2F3B68}"/>
              </a:ext>
            </a:extLst>
          </p:cNvPr>
          <p:cNvSpPr/>
          <p:nvPr/>
        </p:nvSpPr>
        <p:spPr>
          <a:xfrm rot="4735874">
            <a:off x="10935179" y="2096837"/>
            <a:ext cx="11954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50119026-E5BA-C6A6-3C7B-0C1E4951CE8A}"/>
              </a:ext>
            </a:extLst>
          </p:cNvPr>
          <p:cNvSpPr/>
          <p:nvPr/>
        </p:nvSpPr>
        <p:spPr>
          <a:xfrm>
            <a:off x="3454495" y="282273"/>
            <a:ext cx="2560955" cy="434635"/>
          </a:xfrm>
          <a:prstGeom prst="wedgeRectCallout">
            <a:avLst>
              <a:gd name="adj1" fmla="val -14921"/>
              <a:gd name="adj2" fmla="val -68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 슬라이드와 같은 화면입니다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다른 요구사항 </a:t>
            </a:r>
            <a:r>
              <a:rPr lang="ko-KR" altLang="en-US" sz="1100" dirty="0" err="1">
                <a:solidFill>
                  <a:schemeClr val="tx1"/>
                </a:solidFill>
              </a:rPr>
              <a:t>정리해놨습니다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8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BD3B-7C41-BB77-C0D3-7C7E5FBD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514A6E-69B4-99A5-8610-F299FCF3716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40F8AA-62B8-9CA7-72C3-C519E573CA2C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4ACE9-B71D-2F2A-42C5-04F6D602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8" y="1280160"/>
            <a:ext cx="8216335" cy="4953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14A756C-BDCE-6C62-F30D-354EA3ABA785}"/>
              </a:ext>
            </a:extLst>
          </p:cNvPr>
          <p:cNvSpPr/>
          <p:nvPr/>
        </p:nvSpPr>
        <p:spPr>
          <a:xfrm>
            <a:off x="5513568" y="3959170"/>
            <a:ext cx="2241440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온실가스 배출량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 err="1">
                <a:solidFill>
                  <a:schemeClr val="tx1"/>
                </a:solidFill>
              </a:rPr>
              <a:t>전력발전량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668962E-293C-E585-F6FF-DFA3682FB585}"/>
              </a:ext>
            </a:extLst>
          </p:cNvPr>
          <p:cNvSpPr/>
          <p:nvPr/>
        </p:nvSpPr>
        <p:spPr>
          <a:xfrm>
            <a:off x="2963022" y="3840480"/>
            <a:ext cx="1473972" cy="243736"/>
          </a:xfrm>
          <a:prstGeom prst="wedgeRectCallout">
            <a:avLst>
              <a:gd name="adj1" fmla="val 39857"/>
              <a:gd name="adj2" fmla="val 1816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F4101B-00E2-8F62-EA1B-C4D8DAD3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33" t="21019" r="29594" b="49426"/>
          <a:stretch/>
        </p:blipFill>
        <p:spPr>
          <a:xfrm>
            <a:off x="6276975" y="2333625"/>
            <a:ext cx="2068333" cy="1463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346D4-D723-4543-38AC-EE78BD5B5A3E}"/>
              </a:ext>
            </a:extLst>
          </p:cNvPr>
          <p:cNvSpPr/>
          <p:nvPr/>
        </p:nvSpPr>
        <p:spPr>
          <a:xfrm>
            <a:off x="4110471" y="2284198"/>
            <a:ext cx="1985529" cy="139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전력자립도 </a:t>
            </a:r>
            <a:r>
              <a:rPr lang="en-US" altLang="ko-KR" dirty="0">
                <a:solidFill>
                  <a:schemeClr val="tx1"/>
                </a:solidFill>
              </a:rPr>
              <a:t>(2022)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87%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발전량</a:t>
            </a:r>
            <a:r>
              <a:rPr lang="en-US" altLang="ko-KR" sz="1200" dirty="0">
                <a:solidFill>
                  <a:schemeClr val="tx1"/>
                </a:solidFill>
              </a:rPr>
              <a:t>: 15,102 GWh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소비량</a:t>
            </a:r>
            <a:r>
              <a:rPr lang="en-US" altLang="ko-KR" sz="1200" dirty="0">
                <a:solidFill>
                  <a:schemeClr val="tx1"/>
                </a:solidFill>
              </a:rPr>
              <a:t>: 17,351 GWh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2D5AF7-268F-9AFD-815D-2BAE34D039A2}"/>
              </a:ext>
            </a:extLst>
          </p:cNvPr>
          <p:cNvSpPr/>
          <p:nvPr/>
        </p:nvSpPr>
        <p:spPr>
          <a:xfrm>
            <a:off x="7062967" y="1028313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7CAD298-5C28-95B2-3481-A2AA402AC78D}"/>
              </a:ext>
            </a:extLst>
          </p:cNvPr>
          <p:cNvSpPr/>
          <p:nvPr/>
        </p:nvSpPr>
        <p:spPr>
          <a:xfrm>
            <a:off x="4546415" y="410579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DA244-D8AE-5DDA-3F5D-B6519A7D927F}"/>
              </a:ext>
            </a:extLst>
          </p:cNvPr>
          <p:cNvSpPr/>
          <p:nvPr/>
        </p:nvSpPr>
        <p:spPr>
          <a:xfrm>
            <a:off x="3895986" y="-2333808"/>
            <a:ext cx="8134089" cy="26184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소비자료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에너지 수급통계</a:t>
            </a:r>
            <a:endParaRPr lang="en-US" altLang="ko-KR" sz="1200" dirty="0"/>
          </a:p>
          <a:p>
            <a:pPr algn="ctr"/>
            <a:r>
              <a:rPr lang="ko-KR" altLang="en-US" sz="1200" dirty="0"/>
              <a:t>전력</a:t>
            </a:r>
            <a:r>
              <a:rPr lang="en-US" altLang="ko-KR" sz="1200" dirty="0"/>
              <a:t> </a:t>
            </a:r>
            <a:r>
              <a:rPr lang="ko-KR" altLang="en-US" sz="1200" dirty="0"/>
              <a:t>칼럼</a:t>
            </a:r>
            <a:endParaRPr lang="en-US" altLang="ko-KR" sz="1200" dirty="0"/>
          </a:p>
          <a:p>
            <a:pPr algn="ctr"/>
            <a:r>
              <a:rPr lang="ko-KR" altLang="en-US" sz="1200" dirty="0"/>
              <a:t>단위가 </a:t>
            </a:r>
            <a:r>
              <a:rPr lang="en-US" altLang="ko-KR" sz="1200" dirty="0"/>
              <a:t>1000toe</a:t>
            </a:r>
            <a:r>
              <a:rPr lang="ko-KR" altLang="en-US" sz="1200" dirty="0"/>
              <a:t>라고 되어 있는데 </a:t>
            </a:r>
            <a:r>
              <a:rPr lang="en-US" altLang="ko-KR" sz="1200" dirty="0"/>
              <a:t>GWh</a:t>
            </a:r>
            <a:r>
              <a:rPr lang="ko-KR" altLang="en-US" sz="1200" dirty="0"/>
              <a:t>단위로 바꾸어야 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발전량자료</a:t>
            </a:r>
            <a:r>
              <a:rPr lang="en-US" altLang="ko-KR" sz="1200" dirty="0"/>
              <a:t>] finalData_wReGen.csv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 err="1"/>
              <a:t>시군별</a:t>
            </a:r>
            <a:r>
              <a:rPr lang="ko-KR" altLang="en-US" sz="1200" dirty="0"/>
              <a:t> 발전량 합계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평택시를 예로 들면</a:t>
            </a:r>
            <a:r>
              <a:rPr lang="en-US" altLang="ko-KR" sz="1200" dirty="0"/>
              <a:t>, </a:t>
            </a:r>
            <a:r>
              <a:rPr lang="ko-KR" altLang="en-US" sz="1200" dirty="0"/>
              <a:t>평택시의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전력소비량은 </a:t>
            </a:r>
            <a:r>
              <a:rPr lang="en-US" altLang="ko-KR" sz="1200" dirty="0"/>
              <a:t>1,492 (1000toe) 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 err="1"/>
              <a:t>전력발전량은</a:t>
            </a:r>
            <a:r>
              <a:rPr lang="ko-KR" altLang="en-US" sz="1200" dirty="0"/>
              <a:t> </a:t>
            </a:r>
            <a:r>
              <a:rPr lang="en-US" altLang="ko-KR" sz="1200" dirty="0"/>
              <a:t>15,102(GWh)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우선 단위를 통일해야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전력소비량 단위가 </a:t>
            </a:r>
            <a:r>
              <a:rPr lang="en-US" altLang="ko-KR" sz="1200" dirty="0"/>
              <a:t>(1000toe)</a:t>
            </a:r>
            <a:r>
              <a:rPr lang="ko-KR" altLang="en-US" sz="1200" dirty="0"/>
              <a:t>이므로 </a:t>
            </a:r>
            <a:r>
              <a:rPr lang="en-US" altLang="ko-KR" sz="1200" dirty="0"/>
              <a:t>GWh</a:t>
            </a:r>
            <a:r>
              <a:rPr lang="ko-KR" altLang="en-US" sz="1200" dirty="0"/>
              <a:t>로 바꾸겠습니다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1 (1000toe)</a:t>
            </a:r>
            <a:r>
              <a:rPr lang="ko-KR" altLang="en-US" sz="1200" dirty="0"/>
              <a:t>는 </a:t>
            </a:r>
            <a:r>
              <a:rPr lang="en-US" altLang="ko-KR" sz="1200" dirty="0"/>
              <a:t>11.63</a:t>
            </a:r>
            <a:r>
              <a:rPr lang="ko-KR" altLang="en-US" sz="1200" dirty="0"/>
              <a:t> </a:t>
            </a:r>
            <a:r>
              <a:rPr lang="en-US" altLang="ko-KR" sz="1200" dirty="0"/>
              <a:t>(GWh)</a:t>
            </a:r>
            <a:r>
              <a:rPr lang="ko-KR" altLang="en-US" sz="1200" dirty="0"/>
              <a:t>과 같습니다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1,492 (1000toe) * 11.63(GWh/1000toe) = 17,351 (GWh)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평택시 전력자립도는 </a:t>
            </a:r>
            <a:r>
              <a:rPr lang="en-US" altLang="ko-KR" sz="1200" dirty="0"/>
              <a:t>15102(GWh)/17351(GWh) = 87%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819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6FD9A-1CBC-1448-9B96-D5A805718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5F2DF7-90D9-9211-D8ED-DE5CB39D5E1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90A3F4-FE6D-0A9E-A19B-8CB514A86D4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64E0F-6A09-6892-68BE-512AB8D3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DB9DFA0D-5976-7717-99FA-6DB67A3D3850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53672C-0539-D991-2E2E-2DA4F6C2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18773B34-9801-4383-C8E5-B60E63FEFF8B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FD0CED9-F186-F17C-A782-20F2C4AD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6F76CF58-6D15-05BE-9579-610D1CDABF28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76AB6CF-55E1-0A1F-DE9B-0DD8341F4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BEEABFE5-998F-53A3-61A3-05A5F8CE07FD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BA27D1-3B83-2393-F7CE-4CD99E6D9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3A95B9D9-7957-E816-B51E-696DF887F93C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6C440C7-A7B3-8BFC-B752-A73C0277E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2A9029E7-E2A3-6D05-D38F-9E0CCA9D2586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056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B52F-4379-10D5-11AF-67FBCF89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D64D97-4BCA-60DC-E7E0-3EDDB99B439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3DE22-4A84-EBD0-F477-0EB4831B22A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0E5C9595-7CAA-9C94-271F-71513751FC75}"/>
              </a:ext>
            </a:extLst>
          </p:cNvPr>
          <p:cNvSpPr/>
          <p:nvPr/>
        </p:nvSpPr>
        <p:spPr>
          <a:xfrm>
            <a:off x="6207050" y="893337"/>
            <a:ext cx="6496197" cy="1075164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전력 발전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국내 전체 발전량의 </a:t>
            </a:r>
            <a:r>
              <a:rPr lang="en-US" altLang="ko-KR" sz="1100" dirty="0">
                <a:solidFill>
                  <a:schemeClr val="tx1"/>
                </a:solidFill>
              </a:rPr>
              <a:t>14.4%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발전량을 기여하고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특히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국내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48.3%</a:t>
            </a:r>
            <a:r>
              <a:rPr lang="ko-KR" altLang="en-US" sz="1100" dirty="0">
                <a:solidFill>
                  <a:schemeClr val="tx1"/>
                </a:solidFill>
              </a:rPr>
              <a:t>가 경기도가 차지하고 </a:t>
            </a:r>
            <a:r>
              <a:rPr lang="ko-KR" altLang="en-US" sz="1100" dirty="0" err="1">
                <a:solidFill>
                  <a:schemeClr val="tx1"/>
                </a:solidFill>
              </a:rPr>
              <a:t>있을만큼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타 지역에 비해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가스발전량이</a:t>
            </a:r>
            <a:r>
              <a:rPr lang="ko-KR" altLang="en-US" sz="1100" dirty="0">
                <a:solidFill>
                  <a:schemeClr val="tx1"/>
                </a:solidFill>
              </a:rPr>
              <a:t> 많습니다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DD7B57-91A5-1134-B00A-5D56558A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111123"/>
            <a:ext cx="5283472" cy="768389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747EEE9-9710-4431-ADAA-81CADEC6848E}"/>
              </a:ext>
            </a:extLst>
          </p:cNvPr>
          <p:cNvSpPr/>
          <p:nvPr/>
        </p:nvSpPr>
        <p:spPr>
          <a:xfrm>
            <a:off x="6096000" y="2211880"/>
            <a:ext cx="6496197" cy="1075164"/>
          </a:xfrm>
          <a:prstGeom prst="wedgeRectCallout">
            <a:avLst>
              <a:gd name="adj1" fmla="val -107706"/>
              <a:gd name="adj2" fmla="val -4286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전력 발전량과 소비량을 함께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61.04%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다른 시도에 비교적 낮은 편 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D970E8-D66C-5FB2-AAA8-1AA1C96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9"/>
          <a:stretch/>
        </p:blipFill>
        <p:spPr>
          <a:xfrm>
            <a:off x="614937" y="2211880"/>
            <a:ext cx="1658364" cy="9800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B51491-ADFB-C146-92BE-951D2C25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9" y="3666055"/>
            <a:ext cx="3124361" cy="730288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79B5790-C308-9BF5-B976-6D87EEE6E014}"/>
              </a:ext>
            </a:extLst>
          </p:cNvPr>
          <p:cNvSpPr/>
          <p:nvPr/>
        </p:nvSpPr>
        <p:spPr>
          <a:xfrm>
            <a:off x="5833109" y="3570957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전력 수요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공급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자급률을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2E83F1-F16A-23D1-4C8D-E74E4AB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9" y="4603819"/>
            <a:ext cx="3283119" cy="749339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9FA7EDE4-F8F6-0D04-0224-692010F9EA56}"/>
              </a:ext>
            </a:extLst>
          </p:cNvPr>
          <p:cNvSpPr/>
          <p:nvPr/>
        </p:nvSpPr>
        <p:spPr>
          <a:xfrm>
            <a:off x="5833109" y="4618129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발전 에너지원 구성 변화를 최근 </a:t>
            </a:r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4FF51A-B8EF-F871-2ACF-6ABE9DCA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19" y="5598736"/>
            <a:ext cx="4388076" cy="635033"/>
          </a:xfrm>
          <a:prstGeom prst="rect">
            <a:avLst/>
          </a:prstGeom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B1CADF9B-DE89-6B01-40F3-E4ACD2AD67F7}"/>
              </a:ext>
            </a:extLst>
          </p:cNvPr>
          <p:cNvSpPr/>
          <p:nvPr/>
        </p:nvSpPr>
        <p:spPr>
          <a:xfrm>
            <a:off x="5694716" y="5568665"/>
            <a:ext cx="9405584" cy="876302"/>
          </a:xfrm>
          <a:prstGeom prst="wedgeRectCallout">
            <a:avLst>
              <a:gd name="adj1" fmla="val -56395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전력 발전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평택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파주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동두천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지역의 발전량이 두드러집니다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앞서 언급한 네 시군 중 세개의 시군이 북부에 위치하고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해당 </a:t>
            </a:r>
            <a:r>
              <a:rPr lang="ko-KR" altLang="en-US" sz="1400" dirty="0" err="1">
                <a:solidFill>
                  <a:schemeClr val="tx1"/>
                </a:solidFill>
              </a:rPr>
              <a:t>지역들에는</a:t>
            </a:r>
            <a:r>
              <a:rPr lang="ko-KR" altLang="en-US" sz="1400" dirty="0">
                <a:solidFill>
                  <a:schemeClr val="tx1"/>
                </a:solidFill>
              </a:rPr>
              <a:t> 가스 발전소가 </a:t>
            </a:r>
            <a:r>
              <a:rPr lang="ko-KR" altLang="en-US" sz="1400" dirty="0" err="1">
                <a:solidFill>
                  <a:schemeClr val="tx1"/>
                </a:solidFill>
              </a:rPr>
              <a:t>위치해있습니다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81485A-6A0F-256A-18EF-408DAEF1E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0" y="6749156"/>
            <a:ext cx="4369025" cy="742988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68B3A916-E389-6FD0-6E89-F4CEF226C35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전력발전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2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F346-AB87-B81C-7392-5F42FAE07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4C6382-C731-B6EA-60A6-17DE310CD164}"/>
              </a:ext>
            </a:extLst>
          </p:cNvPr>
          <p:cNvSpPr txBox="1"/>
          <p:nvPr/>
        </p:nvSpPr>
        <p:spPr>
          <a:xfrm>
            <a:off x="1330790" y="2569658"/>
            <a:ext cx="263245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신재생에너지</a:t>
            </a:r>
          </a:p>
        </p:txBody>
      </p:sp>
    </p:spTree>
    <p:extLst>
      <p:ext uri="{BB962C8B-B14F-4D97-AF65-F5344CB8AC3E}">
        <p14:creationId xmlns:p14="http://schemas.microsoft.com/office/powerpoint/2010/main" val="1293376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61FF8-7177-B378-D940-2A64D57B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BAFDB1-C089-5DEB-7476-4A27CF7B7D1E}"/>
              </a:ext>
            </a:extLst>
          </p:cNvPr>
          <p:cNvSpPr/>
          <p:nvPr/>
        </p:nvSpPr>
        <p:spPr>
          <a:xfrm>
            <a:off x="1387366" y="1301750"/>
            <a:ext cx="1045479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46EDA-46FF-E298-B010-A396DEC4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51" y="147670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718E1C-F233-8195-0B00-C2DDBC3EE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426" y="1504648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126B75-2237-4E92-264E-5A8283DD5781}"/>
              </a:ext>
            </a:extLst>
          </p:cNvPr>
          <p:cNvCxnSpPr/>
          <p:nvPr/>
        </p:nvCxnSpPr>
        <p:spPr>
          <a:xfrm>
            <a:off x="1528851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07F06F-DECF-1F98-6B71-148765FBE06D}"/>
              </a:ext>
            </a:extLst>
          </p:cNvPr>
          <p:cNvGrpSpPr/>
          <p:nvPr/>
        </p:nvGrpSpPr>
        <p:grpSpPr>
          <a:xfrm>
            <a:off x="1562587" y="2503479"/>
            <a:ext cx="2193695" cy="571369"/>
            <a:chOff x="8634546" y="1383509"/>
            <a:chExt cx="4903021" cy="5363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5D932A-42DC-F042-DFD9-D2C93D59711A}"/>
                </a:ext>
              </a:extLst>
            </p:cNvPr>
            <p:cNvSpPr txBox="1"/>
            <p:nvPr/>
          </p:nvSpPr>
          <p:spPr>
            <a:xfrm>
              <a:off x="8634546" y="1383509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5,672 GWh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D2ADC5-618B-391E-21BC-AEBC9213C76B}"/>
                </a:ext>
              </a:extLst>
            </p:cNvPr>
            <p:cNvSpPr txBox="1"/>
            <p:nvPr/>
          </p:nvSpPr>
          <p:spPr>
            <a:xfrm>
              <a:off x="8634548" y="1688736"/>
              <a:ext cx="4903019" cy="2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01CC0-F77C-1469-715A-C6A6A1197E93}"/>
              </a:ext>
            </a:extLst>
          </p:cNvPr>
          <p:cNvCxnSpPr/>
          <p:nvPr/>
        </p:nvCxnSpPr>
        <p:spPr>
          <a:xfrm>
            <a:off x="9916983" y="259789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9D0F23-7DD4-8565-FA4E-DEC912003759}"/>
              </a:ext>
            </a:extLst>
          </p:cNvPr>
          <p:cNvGrpSpPr/>
          <p:nvPr/>
        </p:nvGrpSpPr>
        <p:grpSpPr>
          <a:xfrm>
            <a:off x="10465822" y="2491178"/>
            <a:ext cx="1686053" cy="618277"/>
            <a:chOff x="8634546" y="1437155"/>
            <a:chExt cx="3451519" cy="5803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578922-D185-D686-D633-994CDA43155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2.9%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3F8AE5-ABD9-6502-5416-5EEA913BC002}"/>
                </a:ext>
              </a:extLst>
            </p:cNvPr>
            <p:cNvSpPr txBox="1"/>
            <p:nvPr/>
          </p:nvSpPr>
          <p:spPr>
            <a:xfrm>
              <a:off x="8634546" y="1670849"/>
              <a:ext cx="3326713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재생에너지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자립률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경기도인구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만명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B02786F-48A7-55D3-B309-7689A967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596" y="1465590"/>
            <a:ext cx="1407037" cy="57470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42C31F-A4A4-7EE6-906A-4E879DBB5E47}"/>
              </a:ext>
            </a:extLst>
          </p:cNvPr>
          <p:cNvGrpSpPr/>
          <p:nvPr/>
        </p:nvGrpSpPr>
        <p:grpSpPr>
          <a:xfrm>
            <a:off x="8306126" y="2516852"/>
            <a:ext cx="1544268" cy="637332"/>
            <a:chOff x="8634546" y="1437155"/>
            <a:chExt cx="3451519" cy="5982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419B4C-31EF-1E73-453A-28A02BD08F5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4.0%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CD412D-C801-9BFA-9F37-F1108DF07A2F}"/>
                </a:ext>
              </a:extLst>
            </p:cNvPr>
            <p:cNvSpPr txBox="1"/>
            <p:nvPr/>
          </p:nvSpPr>
          <p:spPr>
            <a:xfrm>
              <a:off x="8634548" y="1688736"/>
              <a:ext cx="336940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자립률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전체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27BB17-D50F-6C32-F361-7F430CF96F4A}"/>
              </a:ext>
            </a:extLst>
          </p:cNvPr>
          <p:cNvCxnSpPr/>
          <p:nvPr/>
        </p:nvCxnSpPr>
        <p:spPr>
          <a:xfrm>
            <a:off x="8019115" y="25777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D3D6B9-B1C7-9720-829F-C564B2AA9E5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7F9740-B55B-DE0B-AA3A-8D904F577164}"/>
              </a:ext>
            </a:extLst>
          </p:cNvPr>
          <p:cNvSpPr txBox="1"/>
          <p:nvPr/>
        </p:nvSpPr>
        <p:spPr>
          <a:xfrm>
            <a:off x="4967616" y="364855"/>
            <a:ext cx="7095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https://www.knrec.or.kr/biz/statistics/supply/supply02_03_list.do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DEC6CE-DB2E-9B76-CF3E-EDDA1CF34DFF}"/>
              </a:ext>
            </a:extLst>
          </p:cNvPr>
          <p:cNvSpPr txBox="1"/>
          <p:nvPr/>
        </p:nvSpPr>
        <p:spPr>
          <a:xfrm>
            <a:off x="1387366" y="3880663"/>
            <a:ext cx="6051457" cy="151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신재생에너지 </a:t>
            </a:r>
            <a:endParaRPr lang="en-US" altLang="ko-KR" sz="1050" b="1" dirty="0"/>
          </a:p>
          <a:p>
            <a:pPr>
              <a:lnSpc>
                <a:spcPct val="150000"/>
              </a:lnSpc>
            </a:pPr>
            <a:r>
              <a:rPr lang="en-US" altLang="ko-KR" sz="1050" b="1" dirty="0"/>
              <a:t>          </a:t>
            </a:r>
            <a:r>
              <a:rPr lang="ko-KR" altLang="en-US" sz="1050" b="1" dirty="0"/>
              <a:t>신재생에너지 파트는 전반적으로 한국에너지공단</a:t>
            </a:r>
            <a:r>
              <a:rPr lang="en-US" altLang="ko-KR" sz="1050" b="1" dirty="0"/>
              <a:t>_</a:t>
            </a:r>
            <a:r>
              <a:rPr lang="ko-KR" altLang="en-US" sz="1050" b="1" dirty="0"/>
              <a:t>신재생에너지센터 자료 참조 </a:t>
            </a:r>
            <a:endParaRPr lang="en-US" altLang="ko-KR" sz="1050" b="1" dirty="0"/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2023</a:t>
            </a:r>
            <a:r>
              <a:rPr lang="ko-KR" altLang="en-US" sz="1050" b="1" dirty="0"/>
              <a:t>년이 최신 자료임</a:t>
            </a:r>
            <a:r>
              <a:rPr lang="en-US" altLang="ko-KR" sz="105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50" b="1" dirty="0"/>
              <a:t>경기도</a:t>
            </a:r>
            <a:r>
              <a:rPr lang="en-US" altLang="ko-KR" sz="1050" b="1" dirty="0"/>
              <a:t>/ 31</a:t>
            </a:r>
            <a:r>
              <a:rPr lang="ko-KR" altLang="en-US" sz="1050" b="1" dirty="0"/>
              <a:t>개 시군 수준에서 각각 </a:t>
            </a:r>
            <a:endParaRPr lang="en-US" altLang="ko-KR" sz="1050" b="1" dirty="0"/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1. </a:t>
            </a:r>
            <a:r>
              <a:rPr lang="ko-KR" altLang="en-US" sz="1050" b="1" dirty="0"/>
              <a:t>신재생에너지 원별 발전량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비율</a:t>
            </a:r>
            <a:r>
              <a:rPr lang="en-US" altLang="ko-KR" sz="105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경기도 신재생에너지 </a:t>
            </a:r>
            <a:r>
              <a:rPr lang="ko-KR" altLang="en-US" sz="1050" b="1" dirty="0" err="1"/>
              <a:t>자립률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재생에너지 </a:t>
            </a:r>
            <a:r>
              <a:rPr lang="ko-KR" altLang="en-US" sz="1050" b="1" dirty="0" err="1"/>
              <a:t>자립률</a:t>
            </a:r>
            <a:r>
              <a:rPr lang="ko-KR" altLang="en-US" sz="1050" b="1" dirty="0"/>
              <a:t> 확인 </a:t>
            </a:r>
            <a:endParaRPr lang="en-US" altLang="ko-KR" sz="105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3B8F47-22D0-E771-A391-6D3BAE20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18" y="1476704"/>
            <a:ext cx="1124008" cy="55247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3014D3-D76B-DD2D-60EE-72BB064E1521}"/>
              </a:ext>
            </a:extLst>
          </p:cNvPr>
          <p:cNvCxnSpPr/>
          <p:nvPr/>
        </p:nvCxnSpPr>
        <p:spPr>
          <a:xfrm>
            <a:off x="3741043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B3CDA3-3CC2-CEDF-552C-3EE826061AA0}"/>
              </a:ext>
            </a:extLst>
          </p:cNvPr>
          <p:cNvGrpSpPr/>
          <p:nvPr/>
        </p:nvGrpSpPr>
        <p:grpSpPr>
          <a:xfrm>
            <a:off x="3765253" y="2503480"/>
            <a:ext cx="2073572" cy="571369"/>
            <a:chOff x="8634546" y="1383509"/>
            <a:chExt cx="3984753" cy="5363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B7EB81-5FD0-188C-3BD9-336458BA79C4}"/>
                </a:ext>
              </a:extLst>
            </p:cNvPr>
            <p:cNvSpPr txBox="1"/>
            <p:nvPr/>
          </p:nvSpPr>
          <p:spPr>
            <a:xfrm>
              <a:off x="8634546" y="1383509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4,046 GWh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9E522A-F0C9-AFF1-2DAC-380C762F68AA}"/>
                </a:ext>
              </a:extLst>
            </p:cNvPr>
            <p:cNvSpPr txBox="1"/>
            <p:nvPr/>
          </p:nvSpPr>
          <p:spPr>
            <a:xfrm>
              <a:off x="8634548" y="1688736"/>
              <a:ext cx="3984751" cy="2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재생에너지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 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A7F5179-D087-3BEC-9679-B9EDC078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64" y="1476704"/>
            <a:ext cx="1124008" cy="55247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BD41D0E-0BA9-1B8A-893E-3EC54247263A}"/>
              </a:ext>
            </a:extLst>
          </p:cNvPr>
          <p:cNvCxnSpPr/>
          <p:nvPr/>
        </p:nvCxnSpPr>
        <p:spPr>
          <a:xfrm>
            <a:off x="5934739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7BAF10-3C51-BF9C-3AB5-6717EAD7B89E}"/>
              </a:ext>
            </a:extLst>
          </p:cNvPr>
          <p:cNvGrpSpPr/>
          <p:nvPr/>
        </p:nvGrpSpPr>
        <p:grpSpPr>
          <a:xfrm>
            <a:off x="6130399" y="2503480"/>
            <a:ext cx="1785390" cy="571369"/>
            <a:chOff x="8634546" y="1383509"/>
            <a:chExt cx="3990439" cy="53636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71B568-5844-299B-3ECB-9F6B3A4CE7E0}"/>
                </a:ext>
              </a:extLst>
            </p:cNvPr>
            <p:cNvSpPr txBox="1"/>
            <p:nvPr/>
          </p:nvSpPr>
          <p:spPr>
            <a:xfrm>
              <a:off x="8634546" y="1383509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140,312 GWh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557887-27CC-FA51-D51B-6CDA1AA813FC}"/>
                </a:ext>
              </a:extLst>
            </p:cNvPr>
            <p:cNvSpPr txBox="1"/>
            <p:nvPr/>
          </p:nvSpPr>
          <p:spPr>
            <a:xfrm>
              <a:off x="8634548" y="1688736"/>
              <a:ext cx="3990437" cy="2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1BD9AE-422B-B037-82B3-880A1E032E3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2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수요와 공급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신재생에너지 공급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 신재생에너지 보급 현황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절기별 발급가구와 비중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발급액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현황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EBF456-EEF1-8E0A-EF5D-7B2FB71C5AA5}"/>
              </a:ext>
            </a:extLst>
          </p:cNvPr>
          <p:cNvGrpSpPr/>
          <p:nvPr/>
        </p:nvGrpSpPr>
        <p:grpSpPr>
          <a:xfrm>
            <a:off x="8691452" y="1693238"/>
            <a:ext cx="3012379" cy="467025"/>
            <a:chOff x="8634549" y="1437155"/>
            <a:chExt cx="3012379" cy="467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39369-5F91-A497-A745-D4327F448E77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</a:t>
              </a:r>
              <a:endParaRPr lang="ko-KR" altLang="en-US" sz="105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163B4-8DC8-218D-1426-13A97FF87FA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0221F-E1B0-D486-4316-9525788E0744}"/>
              </a:ext>
            </a:extLst>
          </p:cNvPr>
          <p:cNvGrpSpPr/>
          <p:nvPr/>
        </p:nvGrpSpPr>
        <p:grpSpPr>
          <a:xfrm>
            <a:off x="8694689" y="2273233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71F26F-DAF9-6B42-5126-EE8EF20C5F0C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87B29E-7350-E810-A6C1-5A8FF0DD812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32E10-F31F-7671-37F9-E7A42A0C39BB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A076-DB7E-76C5-9A0C-87CCB50F9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AF251D-730D-4EE1-EF72-133895B54B36}"/>
              </a:ext>
            </a:extLst>
          </p:cNvPr>
          <p:cNvSpPr/>
          <p:nvPr/>
        </p:nvSpPr>
        <p:spPr>
          <a:xfrm>
            <a:off x="1155204" y="1064940"/>
            <a:ext cx="9632913" cy="5033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9940EB-348F-94A6-F59B-E1C9CB0D8B1A}"/>
              </a:ext>
            </a:extLst>
          </p:cNvPr>
          <p:cNvSpPr/>
          <p:nvPr/>
        </p:nvSpPr>
        <p:spPr>
          <a:xfrm>
            <a:off x="6451569" y="1930093"/>
            <a:ext cx="3822700" cy="376555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신재생에너지 </a:t>
            </a:r>
            <a:r>
              <a:rPr lang="ko-KR" altLang="en-US" sz="1200" dirty="0" err="1">
                <a:solidFill>
                  <a:schemeClr val="bg1"/>
                </a:solidFill>
              </a:rPr>
              <a:t>자립률</a:t>
            </a:r>
            <a:r>
              <a:rPr lang="ko-KR" altLang="en-US" sz="1200" dirty="0">
                <a:solidFill>
                  <a:schemeClr val="bg1"/>
                </a:solidFill>
              </a:rPr>
              <a:t> 계산에 활용한 전력사용량 데이터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r>
              <a:rPr lang="ko-KR" altLang="en-US" sz="1200" dirty="0">
                <a:solidFill>
                  <a:schemeClr val="bg1"/>
                </a:solidFill>
              </a:rPr>
              <a:t> 한국전력통계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https://home.kepco.co.kr/kepco/KO/ntcob/ntcobView.do?pageIndex=1&amp;boardSeq=21067148&amp;boardCd=BRD_000099&amp;menuCd=FN05030103&amp;parnScrpSeq=0&amp;categoryCdGroup=&amp;regDateGroup2=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31</a:t>
            </a:r>
            <a:r>
              <a:rPr lang="ko-KR" altLang="en-US" sz="1200" dirty="0">
                <a:solidFill>
                  <a:schemeClr val="bg1"/>
                </a:solidFill>
              </a:rPr>
              <a:t>개 시군 전력사용량은 전력통계월보 활용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https://home.kepco.co.kr/kepco/KO/ntcob/list.do?boardCd=BRD_000097&amp;menuCd=FN05030101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5CCF5-C413-7849-694C-1E10F8B76562}"/>
              </a:ext>
            </a:extLst>
          </p:cNvPr>
          <p:cNvSpPr txBox="1"/>
          <p:nvPr/>
        </p:nvSpPr>
        <p:spPr>
          <a:xfrm>
            <a:off x="2005821" y="2414667"/>
            <a:ext cx="3189734" cy="3577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bg1"/>
                </a:solidFill>
              </a:rPr>
              <a:t>주요 기능 및 제공 정보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1. </a:t>
            </a:r>
            <a:r>
              <a:rPr lang="ko-KR" altLang="en-US" sz="800" b="1" dirty="0">
                <a:solidFill>
                  <a:schemeClr val="bg1"/>
                </a:solidFill>
              </a:rPr>
              <a:t>연도별 신재생에너지 발전량 통계 제공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이 페이지에서는 태양광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풍력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수력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바이오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폐기물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연료전지 등 다양한 신재생에너지원을 기반으로 한 연도별 발전량 데이터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최근 </a:t>
            </a:r>
            <a:r>
              <a:rPr lang="en-US" altLang="ko-KR" sz="800" dirty="0">
                <a:solidFill>
                  <a:schemeClr val="bg1"/>
                </a:solidFill>
              </a:rPr>
              <a:t>3</a:t>
            </a:r>
            <a:r>
              <a:rPr lang="ko-KR" altLang="en-US" sz="800" dirty="0">
                <a:solidFill>
                  <a:schemeClr val="bg1"/>
                </a:solidFill>
              </a:rPr>
              <a:t>년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r>
              <a:rPr lang="ko-KR" altLang="en-US" sz="800" dirty="0">
                <a:solidFill>
                  <a:schemeClr val="bg1"/>
                </a:solidFill>
              </a:rPr>
              <a:t>를 제공합니다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</a:rPr>
              <a:t>에너지원별 상세 정보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경기도 및 </a:t>
            </a:r>
            <a:r>
              <a:rPr lang="en-US" altLang="ko-KR" sz="800" dirty="0">
                <a:solidFill>
                  <a:schemeClr val="bg1"/>
                </a:solidFill>
              </a:rPr>
              <a:t>31</a:t>
            </a:r>
            <a:r>
              <a:rPr lang="ko-KR" altLang="en-US" sz="800" dirty="0">
                <a:solidFill>
                  <a:schemeClr val="bg1"/>
                </a:solidFill>
              </a:rPr>
              <a:t>개 시군의 각 신재생에너지원별 발전량을 확인할 수 있어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특정 에너지원의 성장세나 변동을 확인할 수 있습니다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3. </a:t>
            </a:r>
            <a:r>
              <a:rPr lang="ko-KR" altLang="en-US" sz="800" b="1" dirty="0">
                <a:solidFill>
                  <a:schemeClr val="bg1"/>
                </a:solidFill>
              </a:rPr>
              <a:t>데이터 다운로드 기능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신재생에너지 발전량을 확인하고 싶은 시군의 데이터를 엑셀파일 등으로 다운로드 할 수 있으며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지자체별 비교가 가능합니다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4. </a:t>
            </a:r>
            <a:r>
              <a:rPr lang="ko-KR" altLang="en-US" sz="800" b="1" dirty="0">
                <a:solidFill>
                  <a:schemeClr val="bg1"/>
                </a:solidFill>
              </a:rPr>
              <a:t>시각화 자료 제공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그래프나 차트를 통해 경기도 및 </a:t>
            </a:r>
            <a:r>
              <a:rPr lang="en-US" altLang="ko-KR" sz="800" dirty="0">
                <a:solidFill>
                  <a:schemeClr val="bg1"/>
                </a:solidFill>
              </a:rPr>
              <a:t>31</a:t>
            </a:r>
            <a:r>
              <a:rPr lang="ko-KR" altLang="en-US" sz="800" dirty="0">
                <a:solidFill>
                  <a:schemeClr val="bg1"/>
                </a:solidFill>
              </a:rPr>
              <a:t>개 시군의 신재생에너지 발전량 및 </a:t>
            </a:r>
            <a:r>
              <a:rPr lang="ko-KR" altLang="en-US" sz="800" dirty="0" err="1">
                <a:solidFill>
                  <a:schemeClr val="bg1"/>
                </a:solidFill>
              </a:rPr>
              <a:t>자립률을</a:t>
            </a:r>
            <a:r>
              <a:rPr lang="ko-KR" altLang="en-US" sz="800" dirty="0">
                <a:solidFill>
                  <a:schemeClr val="bg1"/>
                </a:solidFill>
              </a:rPr>
              <a:t> 시각적으로 확인할 수 있어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통계 정보를 보다 쉽게 이해할 수 있습니다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CB1CF-4941-0A4C-FC39-0AE28BD0C0AB}"/>
              </a:ext>
            </a:extLst>
          </p:cNvPr>
          <p:cNvSpPr txBox="1"/>
          <p:nvPr/>
        </p:nvSpPr>
        <p:spPr>
          <a:xfrm>
            <a:off x="2005821" y="1319477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경기도와 </a:t>
            </a:r>
            <a:r>
              <a:rPr lang="en-US" altLang="ko-KR" sz="1200" dirty="0">
                <a:solidFill>
                  <a:schemeClr val="bg1"/>
                </a:solidFill>
              </a:rPr>
              <a:t>31</a:t>
            </a:r>
            <a:r>
              <a:rPr lang="ko-KR" altLang="en-US" sz="1200" dirty="0">
                <a:solidFill>
                  <a:schemeClr val="bg1"/>
                </a:solidFill>
              </a:rPr>
              <a:t>개 시군의 신재생에너지 연도별 최신 발전량 통계를 쉽게 확인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비교 및 활용할 수 있도록 구성되어 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F334A-6744-26F6-36E8-E797CF08815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</p:spTree>
    <p:extLst>
      <p:ext uri="{BB962C8B-B14F-4D97-AF65-F5344CB8AC3E}">
        <p14:creationId xmlns:p14="http://schemas.microsoft.com/office/powerpoint/2010/main" val="175052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C126-1F3D-FA03-A85C-C7E0646C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FACBA-501B-CE80-9E13-1022804A43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A246BC1-E1D6-9748-491B-CC9F5C37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148" y="2144762"/>
            <a:ext cx="3459272" cy="2173238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8DCCE241-C049-716B-4E86-A26862C3DF6B}"/>
              </a:ext>
            </a:extLst>
          </p:cNvPr>
          <p:cNvSpPr/>
          <p:nvPr/>
        </p:nvSpPr>
        <p:spPr>
          <a:xfrm>
            <a:off x="3653521" y="1682128"/>
            <a:ext cx="1129247" cy="356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신재생에너지총 발전량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939D692-F69C-5F2A-A528-63B77BF426C6}"/>
              </a:ext>
            </a:extLst>
          </p:cNvPr>
          <p:cNvSpPr/>
          <p:nvPr/>
        </p:nvSpPr>
        <p:spPr>
          <a:xfrm>
            <a:off x="3071843" y="1781654"/>
            <a:ext cx="540180" cy="25734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연도</a:t>
            </a:r>
            <a:endParaRPr lang="en-US" altLang="ko-KR" sz="12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FC01EB-9CCF-ECB9-596A-546230EB71C8}"/>
              </a:ext>
            </a:extLst>
          </p:cNvPr>
          <p:cNvSpPr/>
          <p:nvPr/>
        </p:nvSpPr>
        <p:spPr>
          <a:xfrm>
            <a:off x="4824266" y="1682128"/>
            <a:ext cx="1129247" cy="35687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신재생에너지 원별 발전량 </a:t>
            </a:r>
            <a:endParaRPr lang="en-US" altLang="ko-KR" sz="120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7AC5723-F805-3ED0-CB9B-49347C227ABE}"/>
              </a:ext>
            </a:extLst>
          </p:cNvPr>
          <p:cNvSpPr/>
          <p:nvPr/>
        </p:nvSpPr>
        <p:spPr>
          <a:xfrm>
            <a:off x="2519532" y="1603937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2023</a:t>
            </a:r>
          </a:p>
          <a:p>
            <a:pPr algn="ctr"/>
            <a:r>
              <a:rPr lang="en-US" altLang="ko-KR" sz="1200" dirty="0"/>
              <a:t>~</a:t>
            </a:r>
          </a:p>
          <a:p>
            <a:pPr algn="ctr"/>
            <a:r>
              <a:rPr lang="en-US" altLang="ko-KR" sz="1200" dirty="0"/>
              <a:t>2014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23F09C3-24C7-537C-3C78-6A3ACAD2EE69}"/>
              </a:ext>
            </a:extLst>
          </p:cNvPr>
          <p:cNvSpPr/>
          <p:nvPr/>
        </p:nvSpPr>
        <p:spPr>
          <a:xfrm>
            <a:off x="3071843" y="4709004"/>
            <a:ext cx="540180" cy="25734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연도</a:t>
            </a:r>
            <a:endParaRPr lang="en-US" altLang="ko-KR" sz="12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6B368-DFE8-5AAC-F185-30BD2136831E}"/>
              </a:ext>
            </a:extLst>
          </p:cNvPr>
          <p:cNvSpPr/>
          <p:nvPr/>
        </p:nvSpPr>
        <p:spPr>
          <a:xfrm>
            <a:off x="3706666" y="4609478"/>
            <a:ext cx="1129247" cy="35687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신재생에너지 총 발전량 </a:t>
            </a:r>
            <a:endParaRPr lang="en-US" altLang="ko-KR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D9F984-BA68-4B12-40AA-B023BA94F081}"/>
              </a:ext>
            </a:extLst>
          </p:cNvPr>
          <p:cNvSpPr/>
          <p:nvPr/>
        </p:nvSpPr>
        <p:spPr>
          <a:xfrm>
            <a:off x="2519532" y="4531287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2023</a:t>
            </a:r>
          </a:p>
          <a:p>
            <a:pPr algn="ctr"/>
            <a:r>
              <a:rPr lang="en-US" altLang="ko-KR" sz="1200" dirty="0"/>
              <a:t>~</a:t>
            </a:r>
          </a:p>
          <a:p>
            <a:pPr algn="ctr"/>
            <a:r>
              <a:rPr lang="en-US" altLang="ko-KR" sz="1200" dirty="0"/>
              <a:t>2014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BC52C0E-5DA1-97E8-9D26-88AAC3AF12D4}"/>
              </a:ext>
            </a:extLst>
          </p:cNvPr>
          <p:cNvSpPr/>
          <p:nvPr/>
        </p:nvSpPr>
        <p:spPr>
          <a:xfrm>
            <a:off x="4961621" y="4609478"/>
            <a:ext cx="1129247" cy="356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신재생에너지원별 발전량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7DF19CD-A09F-3466-4132-64DF30E2E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048" y="4966351"/>
            <a:ext cx="2312902" cy="235315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4D49E19-66AF-1413-9C37-FB39CC81F02D}"/>
              </a:ext>
            </a:extLst>
          </p:cNvPr>
          <p:cNvSpPr txBox="1"/>
          <p:nvPr/>
        </p:nvSpPr>
        <p:spPr>
          <a:xfrm>
            <a:off x="3464361" y="5535155"/>
            <a:ext cx="1333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76000"/>
                  </a:schemeClr>
                </a:solidFill>
              </a:rPr>
              <a:t>태양광</a:t>
            </a:r>
            <a:endParaRPr lang="en-US" altLang="ko-KR" sz="1600" b="1" dirty="0">
              <a:solidFill>
                <a:schemeClr val="bg1">
                  <a:alpha val="76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74FD57-8489-3E7D-F6BE-7ACDD6D049A2}"/>
              </a:ext>
            </a:extLst>
          </p:cNvPr>
          <p:cNvSpPr txBox="1"/>
          <p:nvPr/>
        </p:nvSpPr>
        <p:spPr>
          <a:xfrm>
            <a:off x="4829642" y="5545810"/>
            <a:ext cx="9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76000"/>
                  </a:schemeClr>
                </a:solidFill>
              </a:rPr>
              <a:t>풍력</a:t>
            </a:r>
            <a:endParaRPr lang="en-US" altLang="ko-KR" sz="1600" b="1" dirty="0">
              <a:solidFill>
                <a:schemeClr val="bg1">
                  <a:alpha val="76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4A82DE2-28CB-B6A4-8560-EE87F9BD1437}"/>
              </a:ext>
            </a:extLst>
          </p:cNvPr>
          <p:cNvSpPr txBox="1"/>
          <p:nvPr/>
        </p:nvSpPr>
        <p:spPr>
          <a:xfrm>
            <a:off x="3510048" y="6784595"/>
            <a:ext cx="9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alpha val="76000"/>
                  </a:schemeClr>
                </a:solidFill>
              </a:rPr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3BD0AFA-5269-AA96-2B10-66C953E7829C}"/>
              </a:ext>
            </a:extLst>
          </p:cNvPr>
          <p:cNvSpPr txBox="1"/>
          <p:nvPr/>
        </p:nvSpPr>
        <p:spPr>
          <a:xfrm>
            <a:off x="5075723" y="7038214"/>
            <a:ext cx="9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alpha val="76000"/>
                  </a:schemeClr>
                </a:solidFill>
              </a:rPr>
              <a:t>IGCC</a:t>
            </a:r>
          </a:p>
        </p:txBody>
      </p:sp>
    </p:spTree>
    <p:extLst>
      <p:ext uri="{BB962C8B-B14F-4D97-AF65-F5344CB8AC3E}">
        <p14:creationId xmlns:p14="http://schemas.microsoft.com/office/powerpoint/2010/main" val="95576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68403-19EA-4F9E-DF1B-A6AE910DC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94241-66D7-735B-4B8D-2A2F9871B16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D2FD7-F6D6-2AF6-16F0-135A1060B8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35" t="10408" r="485" b="725"/>
          <a:stretch/>
        </p:blipFill>
        <p:spPr>
          <a:xfrm>
            <a:off x="751840" y="1822450"/>
            <a:ext cx="3917661" cy="4290542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09E3B59C-AB1C-1E77-3F7A-72C3720BBA2D}"/>
              </a:ext>
            </a:extLst>
          </p:cNvPr>
          <p:cNvSpPr/>
          <p:nvPr/>
        </p:nvSpPr>
        <p:spPr>
          <a:xfrm>
            <a:off x="580951" y="1257299"/>
            <a:ext cx="2848050" cy="330201"/>
          </a:xfrm>
          <a:prstGeom prst="wedgeRectCallout">
            <a:avLst>
              <a:gd name="adj1" fmla="val -18952"/>
              <a:gd name="adj2" fmla="val 1737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슬라이드 </a:t>
            </a:r>
            <a:r>
              <a:rPr lang="en-US" altLang="ko-KR" sz="1100" dirty="0">
                <a:solidFill>
                  <a:schemeClr val="tx1"/>
                </a:solidFill>
              </a:rPr>
              <a:t>20</a:t>
            </a:r>
            <a:r>
              <a:rPr lang="ko-KR" altLang="en-US" sz="1100" dirty="0">
                <a:solidFill>
                  <a:schemeClr val="tx1"/>
                </a:solidFill>
              </a:rPr>
              <a:t>번 참고해주세요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FE9FCBC8-8B78-FB46-2396-F06B32FE463A}"/>
              </a:ext>
            </a:extLst>
          </p:cNvPr>
          <p:cNvSpPr/>
          <p:nvPr/>
        </p:nvSpPr>
        <p:spPr>
          <a:xfrm>
            <a:off x="2423938" y="2506261"/>
            <a:ext cx="935212" cy="230590"/>
          </a:xfrm>
          <a:prstGeom prst="wedgeRectCallout">
            <a:avLst>
              <a:gd name="adj1" fmla="val -73790"/>
              <a:gd name="adj2" fmla="val -69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2019~2023</a:t>
            </a:r>
          </a:p>
        </p:txBody>
      </p:sp>
    </p:spTree>
    <p:extLst>
      <p:ext uri="{BB962C8B-B14F-4D97-AF65-F5344CB8AC3E}">
        <p14:creationId xmlns:p14="http://schemas.microsoft.com/office/powerpoint/2010/main" val="3222000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B299-718F-4806-1F9B-997FDE04A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81395-3304-B8C6-3D10-36CDB41A80A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2CDCBE-2991-8DF3-BEA7-CF54B0D57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734" y="1741657"/>
            <a:ext cx="3486632" cy="3219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577F269-22C6-31DA-5CD0-2555C7198363}"/>
              </a:ext>
            </a:extLst>
          </p:cNvPr>
          <p:cNvSpPr/>
          <p:nvPr/>
        </p:nvSpPr>
        <p:spPr>
          <a:xfrm>
            <a:off x="74504" y="6067532"/>
            <a:ext cx="3459272" cy="6856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</a:t>
            </a:r>
            <a:r>
              <a:rPr lang="ko-KR" altLang="en-US" sz="1200" dirty="0"/>
              <a:t>https://echarts.apache.org/examples/en/editor.html?c=bar-y-category-stack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33DD3-BD36-4E73-10A6-F58AD797F3EB}"/>
              </a:ext>
            </a:extLst>
          </p:cNvPr>
          <p:cNvSpPr/>
          <p:nvPr/>
        </p:nvSpPr>
        <p:spPr>
          <a:xfrm>
            <a:off x="74503" y="5394944"/>
            <a:ext cx="4068871" cy="5457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신재생에너지보급통계</a:t>
            </a:r>
            <a:r>
              <a:rPr lang="ko-KR" altLang="en-US" sz="1200" dirty="0"/>
              <a:t> </a:t>
            </a:r>
            <a:r>
              <a:rPr lang="en-US" altLang="ko-KR" sz="1200" dirty="0"/>
              <a:t>(2016</a:t>
            </a:r>
            <a:r>
              <a:rPr lang="ko-KR" altLang="en-US" sz="1200" dirty="0"/>
              <a:t>년 </a:t>
            </a:r>
            <a:r>
              <a:rPr lang="en-US" altLang="ko-KR" sz="1200" dirty="0"/>
              <a:t>~ 2023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Sheet</a:t>
            </a:r>
            <a:r>
              <a:rPr lang="ko-KR" altLang="en-US" sz="1200" dirty="0"/>
              <a:t>이름</a:t>
            </a:r>
            <a:r>
              <a:rPr lang="en-US" altLang="ko-KR" sz="1200" dirty="0"/>
              <a:t>: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)_2014 ~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)_2023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185CB6-6305-EBA5-5F8D-9A13EFF8F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17277" y="-1066693"/>
            <a:ext cx="2360002" cy="1014215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0B42304C-159D-0D62-2284-74264730AF4B}"/>
              </a:ext>
            </a:extLst>
          </p:cNvPr>
          <p:cNvSpPr/>
          <p:nvPr/>
        </p:nvSpPr>
        <p:spPr>
          <a:xfrm>
            <a:off x="-1579650" y="1351083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BE097B3-9E57-1647-EC51-C64C02C54080}"/>
              </a:ext>
            </a:extLst>
          </p:cNvPr>
          <p:cNvSpPr/>
          <p:nvPr/>
        </p:nvSpPr>
        <p:spPr>
          <a:xfrm>
            <a:off x="-1579650" y="1702776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9954364-E5A3-8128-7E81-105454DBB920}"/>
              </a:ext>
            </a:extLst>
          </p:cNvPr>
          <p:cNvSpPr/>
          <p:nvPr/>
        </p:nvSpPr>
        <p:spPr>
          <a:xfrm>
            <a:off x="-1579650" y="2078114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A257C32-C7BA-43A3-E471-46A889C6349D}"/>
              </a:ext>
            </a:extLst>
          </p:cNvPr>
          <p:cNvSpPr/>
          <p:nvPr/>
        </p:nvSpPr>
        <p:spPr>
          <a:xfrm>
            <a:off x="-1579650" y="2453452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7FF1211-C021-A1B6-3F6A-B2CC8C2C37C6}"/>
              </a:ext>
            </a:extLst>
          </p:cNvPr>
          <p:cNvSpPr/>
          <p:nvPr/>
        </p:nvSpPr>
        <p:spPr>
          <a:xfrm>
            <a:off x="-1579650" y="2670726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21683D46-C002-4B87-6CE9-4313A9E5C8CA}"/>
              </a:ext>
            </a:extLst>
          </p:cNvPr>
          <p:cNvSpPr/>
          <p:nvPr/>
        </p:nvSpPr>
        <p:spPr>
          <a:xfrm>
            <a:off x="-1579650" y="6027030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D2A1FE4-AB0F-A370-F7A3-6E10AD1AE644}"/>
              </a:ext>
            </a:extLst>
          </p:cNvPr>
          <p:cNvSpPr/>
          <p:nvPr/>
        </p:nvSpPr>
        <p:spPr>
          <a:xfrm>
            <a:off x="-1579650" y="8367383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2D40632B-E8A6-3CE4-718B-982E1AB08E8B}"/>
              </a:ext>
            </a:extLst>
          </p:cNvPr>
          <p:cNvSpPr/>
          <p:nvPr/>
        </p:nvSpPr>
        <p:spPr>
          <a:xfrm>
            <a:off x="-1579650" y="8740310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4B262E9D-776D-5427-28D7-50643EFB81EE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>
            <a:off x="-1070063" y="1436809"/>
            <a:ext cx="1554141" cy="19365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CB920F-28E2-C9CF-6E44-89253603EBDD}"/>
              </a:ext>
            </a:extLst>
          </p:cNvPr>
          <p:cNvSpPr/>
          <p:nvPr/>
        </p:nvSpPr>
        <p:spPr>
          <a:xfrm>
            <a:off x="484078" y="1651933"/>
            <a:ext cx="411272" cy="3442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8EF857A0-AB10-823E-0CB8-410F07BB1ACF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-1070063" y="1788502"/>
            <a:ext cx="1554141" cy="1584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DD2855F-950C-78E1-4070-8946DF3AA5A6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-1070063" y="2163840"/>
            <a:ext cx="1554141" cy="1209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232CFE03-2800-7A8E-37B5-4981A764969E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>
            <a:off x="-1070063" y="2539178"/>
            <a:ext cx="1554141" cy="8341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6723E7C-6B42-ED47-098F-0A636AEA6D21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>
            <a:off x="-1070063" y="2756452"/>
            <a:ext cx="1554141" cy="6168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2C0B9B67-2275-E043-16CA-18EC30FFF4A5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-1070063" y="3373316"/>
            <a:ext cx="1554141" cy="27394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3F6913D8-E954-381E-FCF2-6D727A98E837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 flipV="1">
            <a:off x="-1070063" y="3373316"/>
            <a:ext cx="1554141" cy="5079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6AA12E0-0A54-14DA-1D3D-EC2E1D566AF2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 flipV="1">
            <a:off x="-1070063" y="3373316"/>
            <a:ext cx="1554141" cy="5452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95B0BC43-5694-0177-1AAD-677C061499C5}"/>
              </a:ext>
            </a:extLst>
          </p:cNvPr>
          <p:cNvSpPr txBox="1"/>
          <p:nvPr/>
        </p:nvSpPr>
        <p:spPr>
          <a:xfrm>
            <a:off x="484078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2014 </a:t>
            </a:r>
            <a:endParaRPr lang="ko-KR" altLang="en-US" sz="11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6CBC59C-2F08-9ACC-4A75-8CAF81E550B7}"/>
              </a:ext>
            </a:extLst>
          </p:cNvPr>
          <p:cNvSpPr txBox="1"/>
          <p:nvPr/>
        </p:nvSpPr>
        <p:spPr>
          <a:xfrm>
            <a:off x="1346090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…… </a:t>
            </a:r>
            <a:endParaRPr lang="ko-KR" altLang="en-US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C20DCD-CBEB-7377-B7B6-E89864819206}"/>
              </a:ext>
            </a:extLst>
          </p:cNvPr>
          <p:cNvSpPr txBox="1"/>
          <p:nvPr/>
        </p:nvSpPr>
        <p:spPr>
          <a:xfrm>
            <a:off x="2994766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2023 </a:t>
            </a:r>
            <a:endParaRPr lang="ko-KR" altLang="en-US" sz="11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4140ED-E6D1-7DDE-15A0-992CEC1C418E}"/>
              </a:ext>
            </a:extLst>
          </p:cNvPr>
          <p:cNvSpPr txBox="1"/>
          <p:nvPr/>
        </p:nvSpPr>
        <p:spPr>
          <a:xfrm>
            <a:off x="2054173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……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311379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233C1-E231-36AB-6DD0-CD17E600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0D1B5-E9FE-C889-A952-B8B089B1FA7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C576117-F9DC-D75A-1448-AAEBD1957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79" y="3016243"/>
            <a:ext cx="5922712" cy="2669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697A72-3C0A-1CA0-1441-7445383260D4}"/>
              </a:ext>
            </a:extLst>
          </p:cNvPr>
          <p:cNvSpPr txBox="1"/>
          <p:nvPr/>
        </p:nvSpPr>
        <p:spPr>
          <a:xfrm>
            <a:off x="3050279" y="1473200"/>
            <a:ext cx="59311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경기도는 에너지경제연구원 자료로 </a:t>
            </a:r>
            <a:r>
              <a:rPr lang="en-US" altLang="ko-KR" sz="1800" b="1" dirty="0"/>
              <a:t>10</a:t>
            </a:r>
            <a:r>
              <a:rPr lang="ko-KR" altLang="en-US" sz="1800" b="1" dirty="0"/>
              <a:t>개년 추이 가능하나 자료의 통일성을 위해 한국에너지공단 신재생에너지 센터 자료를 참조하여 최근 </a:t>
            </a:r>
            <a:r>
              <a:rPr lang="en-US" altLang="ko-KR" sz="1800" b="1" dirty="0"/>
              <a:t>3</a:t>
            </a:r>
            <a:r>
              <a:rPr lang="ko-KR" altLang="en-US" sz="1800" b="1" dirty="0"/>
              <a:t>개년 추이로 대체  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ED9A07A-FBD7-2ED9-1F28-0C415C3056AE}"/>
              </a:ext>
            </a:extLst>
          </p:cNvPr>
          <p:cNvSpPr/>
          <p:nvPr/>
        </p:nvSpPr>
        <p:spPr>
          <a:xfrm>
            <a:off x="552197" y="1322801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E601DC-C4BD-D36F-C3E6-BD702C08A982}"/>
              </a:ext>
            </a:extLst>
          </p:cNvPr>
          <p:cNvSpPr/>
          <p:nvPr/>
        </p:nvSpPr>
        <p:spPr>
          <a:xfrm>
            <a:off x="1720470" y="1310503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237975-60FB-81F1-C67A-E03EC04CBCFF}"/>
              </a:ext>
            </a:extLst>
          </p:cNvPr>
          <p:cNvSpPr txBox="1"/>
          <p:nvPr/>
        </p:nvSpPr>
        <p:spPr>
          <a:xfrm>
            <a:off x="3041830" y="5843931"/>
            <a:ext cx="5931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엑셀파일</a:t>
            </a:r>
            <a:r>
              <a:rPr lang="en-US" altLang="ko-KR" dirty="0"/>
              <a:t>: “0. </a:t>
            </a:r>
            <a:r>
              <a:rPr lang="ko-KR" altLang="en-US" dirty="0"/>
              <a:t>시군 신재생에너지</a:t>
            </a:r>
            <a:r>
              <a:rPr lang="en-US" altLang="ko-KR" dirty="0"/>
              <a:t>(2023)” </a:t>
            </a:r>
            <a:r>
              <a:rPr lang="ko-KR" altLang="en-US" dirty="0"/>
              <a:t>참조</a:t>
            </a:r>
            <a:br>
              <a:rPr lang="en-US" altLang="ko-KR" dirty="0"/>
            </a:br>
            <a:r>
              <a:rPr lang="ko-KR" altLang="en-US" dirty="0"/>
              <a:t>같은 파일 </a:t>
            </a:r>
            <a:r>
              <a:rPr lang="en-US" altLang="ko-KR" dirty="0"/>
              <a:t>(2022), (2021) </a:t>
            </a:r>
            <a:r>
              <a:rPr lang="ko-KR" altLang="en-US" dirty="0"/>
              <a:t>생성 </a:t>
            </a:r>
          </a:p>
        </p:txBody>
      </p:sp>
    </p:spTree>
    <p:extLst>
      <p:ext uri="{BB962C8B-B14F-4D97-AF65-F5344CB8AC3E}">
        <p14:creationId xmlns:p14="http://schemas.microsoft.com/office/powerpoint/2010/main" val="3110185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7B49-E233-700F-0DB1-615377CB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02AFE-5B10-8229-CBC5-E8AB26848B7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08001-05B2-1C32-0366-251617E908FF}"/>
              </a:ext>
            </a:extLst>
          </p:cNvPr>
          <p:cNvSpPr txBox="1"/>
          <p:nvPr/>
        </p:nvSpPr>
        <p:spPr>
          <a:xfrm>
            <a:off x="4083050" y="1534006"/>
            <a:ext cx="6463030" cy="351634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dirty="0"/>
              <a:t> </a:t>
            </a:r>
            <a:r>
              <a:rPr lang="ko-KR" altLang="en-US" sz="1400" b="1" dirty="0"/>
              <a:t>신재생에너지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 </a:t>
            </a:r>
            <a:r>
              <a:rPr lang="en-US" altLang="ko-KR" sz="1100" dirty="0"/>
              <a:t>(</a:t>
            </a:r>
            <a:r>
              <a:rPr lang="ko-KR" altLang="en-US" sz="1100" dirty="0"/>
              <a:t>해당 시군만 클릭</a:t>
            </a:r>
            <a:r>
              <a:rPr lang="en-US" altLang="ko-KR" sz="1100" dirty="0"/>
              <a:t>, </a:t>
            </a:r>
            <a:r>
              <a:rPr lang="ko-KR" altLang="en-US" sz="1100" dirty="0"/>
              <a:t>해당 연도만 클릭 등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0D7E-44ED-9511-F158-42ECEA3315F9}"/>
              </a:ext>
            </a:extLst>
          </p:cNvPr>
          <p:cNvSpPr txBox="1"/>
          <p:nvPr/>
        </p:nvSpPr>
        <p:spPr>
          <a:xfrm>
            <a:off x="1088828" y="5822313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0CDFC-B7A2-F6C1-0F2D-56897BCF1DD5}"/>
              </a:ext>
            </a:extLst>
          </p:cNvPr>
          <p:cNvSpPr txBox="1"/>
          <p:nvPr/>
        </p:nvSpPr>
        <p:spPr>
          <a:xfrm>
            <a:off x="1088828" y="5175981"/>
            <a:ext cx="661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>
                <a:hlinkClick r:id="rId3"/>
              </a:rPr>
              <a:t>https://www.knrec.or.kr/biz/statistics/supply/supply02_03_li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620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7C06-718A-5E6D-A503-9284BF99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C92A8-ED2E-14DA-21FB-59B29CEF477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2F936B-FEFF-1E0C-9547-AC5FB18D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08" y="1976306"/>
            <a:ext cx="6319031" cy="3022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1AD7E-A3AF-F9CD-E6FF-D3625758DDB9}"/>
              </a:ext>
            </a:extLst>
          </p:cNvPr>
          <p:cNvSpPr txBox="1"/>
          <p:nvPr/>
        </p:nvSpPr>
        <p:spPr>
          <a:xfrm>
            <a:off x="2416147" y="1320452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신재생에너지 선택 하면 테이블 생성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3581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680582"/>
            <a:ext cx="1811907" cy="685672"/>
            <a:chOff x="8634546" y="1276212"/>
            <a:chExt cx="3451519" cy="643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10,187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9104C2-386D-E32F-3788-BEAAB5DD56B2}"/>
              </a:ext>
            </a:extLst>
          </p:cNvPr>
          <p:cNvGrpSpPr/>
          <p:nvPr/>
        </p:nvGrpSpPr>
        <p:grpSpPr>
          <a:xfrm>
            <a:off x="4475454" y="2680582"/>
            <a:ext cx="1811907" cy="685672"/>
            <a:chOff x="8634546" y="1276212"/>
            <a:chExt cx="3451519" cy="6436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B159D-2316-A35F-D841-2765749649DA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310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407,189 GWh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379715-3349-BF14-EE93-4A54E2969EF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45FFC5-C409-B43E-4B31-BF383A6C2E0E}"/>
              </a:ext>
            </a:extLst>
          </p:cNvPr>
          <p:cNvGrpSpPr/>
          <p:nvPr/>
        </p:nvGrpSpPr>
        <p:grpSpPr>
          <a:xfrm>
            <a:off x="6373126" y="2680582"/>
            <a:ext cx="1811907" cy="685672"/>
            <a:chOff x="8634546" y="1276212"/>
            <a:chExt cx="3451519" cy="6436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1BC6E7-CBB1-AE8F-2648-B0A300715B68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13.8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18,130 GWh</a:t>
              </a:r>
              <a:endParaRPr lang="ko-KR" altLang="en-US" sz="105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C38B78-41DE-3ACA-2745-49394035BEEC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340568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6614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208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발전단가</a:t>
            </a:r>
            <a:r>
              <a:rPr lang="en-US" altLang="ko-KR" sz="1050" dirty="0">
                <a:solidFill>
                  <a:schemeClr val="bg1"/>
                </a:solidFill>
              </a:rPr>
              <a:t>(LCOE)</a:t>
            </a:r>
            <a:r>
              <a:rPr lang="ko-KR" altLang="en-US" sz="1050" dirty="0">
                <a:solidFill>
                  <a:schemeClr val="bg1"/>
                </a:solidFill>
              </a:rPr>
              <a:t>이 판매수익</a:t>
            </a:r>
            <a:r>
              <a:rPr lang="en-US" altLang="ko-KR" sz="1050" dirty="0">
                <a:solidFill>
                  <a:schemeClr val="bg1"/>
                </a:solidFill>
              </a:rPr>
              <a:t>(SMP+REC)</a:t>
            </a:r>
            <a:r>
              <a:rPr lang="ko-KR" altLang="en-US" sz="1050" dirty="0">
                <a:solidFill>
                  <a:schemeClr val="bg1"/>
                </a:solidFill>
              </a:rPr>
              <a:t>보다 클 것으로 예상되는 지역은 제외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249857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2302376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4499789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1601185" y="597591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3762564" y="596557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FD041-133D-1E2D-AAA0-3DC505F0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697"/>
            <a:ext cx="6096000" cy="3366993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98890DBB-AAD2-CA37-8139-4E72E6176921}"/>
              </a:ext>
            </a:extLst>
          </p:cNvPr>
          <p:cNvSpPr/>
          <p:nvPr/>
        </p:nvSpPr>
        <p:spPr>
          <a:xfrm>
            <a:off x="6697202" y="4796183"/>
            <a:ext cx="4529488" cy="1075164"/>
          </a:xfrm>
          <a:prstGeom prst="wedgeRectCallout">
            <a:avLst>
              <a:gd name="adj1" fmla="val -155284"/>
              <a:gd name="adj2" fmla="val -791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시군을 클릭하면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해당 시군의 </a:t>
            </a:r>
            <a:r>
              <a:rPr lang="ko-KR" altLang="en-US" sz="1400" b="1" dirty="0" err="1">
                <a:solidFill>
                  <a:schemeClr val="tx1"/>
                </a:solidFill>
              </a:rPr>
              <a:t>읍면동</a:t>
            </a:r>
            <a:r>
              <a:rPr lang="ko-KR" altLang="en-US" sz="1400" b="1" dirty="0">
                <a:solidFill>
                  <a:schemeClr val="tx1"/>
                </a:solidFill>
              </a:rPr>
              <a:t> 수준까지 </a:t>
            </a:r>
            <a:r>
              <a:rPr lang="en-US" altLang="ko-KR" sz="1400" b="1" dirty="0">
                <a:solidFill>
                  <a:schemeClr val="tx1"/>
                </a:solidFill>
              </a:rPr>
              <a:t>zoom</a:t>
            </a:r>
            <a:r>
              <a:rPr lang="ko-KR" altLang="en-US" sz="1400" b="1" dirty="0">
                <a:solidFill>
                  <a:schemeClr val="tx1"/>
                </a:solidFill>
              </a:rPr>
              <a:t>되게 해주세요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8FC0345-C8A9-3C52-11FC-23AB108987C7}"/>
              </a:ext>
            </a:extLst>
          </p:cNvPr>
          <p:cNvSpPr/>
          <p:nvPr/>
        </p:nvSpPr>
        <p:spPr>
          <a:xfrm>
            <a:off x="6448274" y="1833908"/>
            <a:ext cx="4529488" cy="1075164"/>
          </a:xfrm>
          <a:prstGeom prst="wedgeRectCallout">
            <a:avLst>
              <a:gd name="adj1" fmla="val -70538"/>
              <a:gd name="adj2" fmla="val -38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</a:rPr>
              <a:t>에너지기술연구원 데이터 기반</a:t>
            </a:r>
            <a:r>
              <a:rPr lang="en-US" altLang="ko-KR" sz="1400" b="1" dirty="0">
                <a:solidFill>
                  <a:schemeClr val="tx1"/>
                </a:solidFill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</a:rPr>
              <a:t>데이터만 사용할 예정입니다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단일 데이터라서 이 탭은 사라져야 합니다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6BE8063-551C-4984-07EF-92A9C05C2EC7}"/>
              </a:ext>
            </a:extLst>
          </p:cNvPr>
          <p:cNvSpPr/>
          <p:nvPr/>
        </p:nvSpPr>
        <p:spPr>
          <a:xfrm>
            <a:off x="4400399" y="3900833"/>
            <a:ext cx="4529488" cy="1075164"/>
          </a:xfrm>
          <a:prstGeom prst="wedgeRectCallout">
            <a:avLst>
              <a:gd name="adj1" fmla="val 21779"/>
              <a:gd name="adj2" fmla="val -12348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편입면적 분석 기능 구현해주세요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CD71541-7AFB-D597-F54B-18E28F361149}"/>
              </a:ext>
            </a:extLst>
          </p:cNvPr>
          <p:cNvSpPr/>
          <p:nvPr/>
        </p:nvSpPr>
        <p:spPr>
          <a:xfrm>
            <a:off x="1436034" y="4488262"/>
            <a:ext cx="8304185" cy="914400"/>
          </a:xfrm>
          <a:prstGeom prst="wedgeRectCallout">
            <a:avLst>
              <a:gd name="adj1" fmla="val -6821"/>
              <a:gd name="adj2" fmla="val -122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부분은 제가 숫자를 </a:t>
            </a:r>
            <a:r>
              <a:rPr lang="en-US" altLang="ko-KR" sz="1100" dirty="0">
                <a:solidFill>
                  <a:schemeClr val="tx1"/>
                </a:solidFill>
              </a:rPr>
              <a:t>fix</a:t>
            </a:r>
            <a:r>
              <a:rPr lang="ko-KR" altLang="en-US" sz="1100" dirty="0">
                <a:solidFill>
                  <a:schemeClr val="tx1"/>
                </a:solidFill>
              </a:rPr>
              <a:t>해서 드릴 수 없을 것 같아요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바우처발급의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가 행정동 분류 문제 </a:t>
            </a:r>
            <a:r>
              <a:rPr lang="ko-KR" altLang="en-US" sz="1100" dirty="0" err="1">
                <a:solidFill>
                  <a:schemeClr val="tx1"/>
                </a:solidFill>
              </a:rPr>
              <a:t>떄문에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하셨을거라</a:t>
            </a:r>
            <a:r>
              <a:rPr lang="ko-KR" altLang="en-US" sz="1100" dirty="0">
                <a:solidFill>
                  <a:schemeClr val="tx1"/>
                </a:solidFill>
              </a:rPr>
              <a:t> 생각하는데요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그거 기반으로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경기도 전체가구수가 </a:t>
            </a:r>
            <a:r>
              <a:rPr lang="en-US" altLang="ko-KR" sz="1100" dirty="0">
                <a:solidFill>
                  <a:schemeClr val="tx1"/>
                </a:solidFill>
              </a:rPr>
              <a:t>5,722,843</a:t>
            </a:r>
            <a:r>
              <a:rPr lang="ko-KR" altLang="en-US" sz="1100" dirty="0">
                <a:solidFill>
                  <a:schemeClr val="tx1"/>
                </a:solidFill>
              </a:rPr>
              <a:t>이니 전부 계산 가능합니다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바우처 발급가구 증가율은 </a:t>
            </a:r>
            <a:r>
              <a:rPr lang="en-US" altLang="ko-KR" sz="1100" dirty="0">
                <a:solidFill>
                  <a:schemeClr val="tx1"/>
                </a:solidFill>
              </a:rPr>
              <a:t>(2023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/2022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)-1  </a:t>
            </a:r>
            <a:r>
              <a:rPr lang="ko-KR" altLang="en-US" sz="1100" dirty="0">
                <a:solidFill>
                  <a:schemeClr val="tx1"/>
                </a:solidFill>
              </a:rPr>
              <a:t>하시면 </a:t>
            </a:r>
            <a:r>
              <a:rPr lang="ko-KR" altLang="en-US" sz="1100" dirty="0" err="1">
                <a:solidFill>
                  <a:schemeClr val="tx1"/>
                </a:solidFill>
              </a:rPr>
              <a:t>되구요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2484351"/>
            <a:ext cx="4450381" cy="22424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8" name="그림 17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9AA578-D2FE-A28A-B51B-AB6BF39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4" t="30787" r="12026" b="15240"/>
          <a:stretch/>
        </p:blipFill>
        <p:spPr>
          <a:xfrm>
            <a:off x="1700015" y="1255728"/>
            <a:ext cx="5910460" cy="504289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4B55B15F-429A-0E90-8A0B-CA2C5F629383}"/>
              </a:ext>
            </a:extLst>
          </p:cNvPr>
          <p:cNvSpPr/>
          <p:nvPr/>
        </p:nvSpPr>
        <p:spPr>
          <a:xfrm>
            <a:off x="4931709" y="3697687"/>
            <a:ext cx="6536391" cy="914400"/>
          </a:xfrm>
          <a:prstGeom prst="wedgeRectCallout">
            <a:avLst>
              <a:gd name="adj1" fmla="val -34120"/>
              <a:gd name="adj2" fmla="val -16194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Mouse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 해보면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발급가구 수인데 단위가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r>
              <a:rPr lang="ko-KR" altLang="en-US" sz="1100" dirty="0">
                <a:solidFill>
                  <a:schemeClr val="tx1"/>
                </a:solidFill>
              </a:rPr>
              <a:t>로 나오고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ktoe</a:t>
              </a:r>
              <a:endParaRPr lang="en-US" altLang="ko-KR" sz="1050" b="1" dirty="0">
                <a:solidFill>
                  <a:schemeClr val="bg1"/>
                </a:solidFill>
              </a:endParaRP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13.7%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-2.49 %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-1.34%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0.98%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C141-537E-D264-4734-A755C4E4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D3564E-B40F-E7DA-164A-6160CB6B12F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71C46-7153-C663-A27E-A080DB9B66E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F1C72E-F030-3A18-971D-4730EBCB8787}"/>
              </a:ext>
            </a:extLst>
          </p:cNvPr>
          <p:cNvSpPr/>
          <p:nvPr/>
        </p:nvSpPr>
        <p:spPr>
          <a:xfrm>
            <a:off x="8408129" y="3248106"/>
            <a:ext cx="1935260" cy="963233"/>
          </a:xfrm>
          <a:prstGeom prst="wedgeRectCallout">
            <a:avLst>
              <a:gd name="adj1" fmla="val -95241"/>
              <a:gd name="adj2" fmla="val -66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0E3F0-33E2-D933-45B0-02B26C73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9" y="3007374"/>
            <a:ext cx="2967154" cy="2049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E5D99-BA99-8DF9-97C0-28BCCDC9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42"/>
          <a:stretch/>
        </p:blipFill>
        <p:spPr>
          <a:xfrm>
            <a:off x="4807109" y="1441443"/>
            <a:ext cx="2316598" cy="2049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68EA76-0C89-DC56-B77F-5F07B554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7" t="10162"/>
          <a:stretch/>
        </p:blipFill>
        <p:spPr>
          <a:xfrm>
            <a:off x="4864752" y="3566071"/>
            <a:ext cx="2240024" cy="184147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DAC97D-B346-CB56-84B7-1ED3C0B3DC3E}"/>
              </a:ext>
            </a:extLst>
          </p:cNvPr>
          <p:cNvSpPr/>
          <p:nvPr/>
        </p:nvSpPr>
        <p:spPr>
          <a:xfrm>
            <a:off x="3886344" y="35476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841A-B69E-4433-37A0-A6E6E2C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960718-88BC-6879-92C9-E33DAF1537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E3E8-5411-8C6D-A2C4-E3A1AB4E3830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68EDC-E363-6B80-046D-F8A98865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8" y="1214782"/>
            <a:ext cx="7851896" cy="550926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5E0665D-414D-9B11-629F-68E192C43A08}"/>
              </a:ext>
            </a:extLst>
          </p:cNvPr>
          <p:cNvSpPr/>
          <p:nvPr/>
        </p:nvSpPr>
        <p:spPr>
          <a:xfrm>
            <a:off x="8911049" y="4101547"/>
            <a:ext cx="1935260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교체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BCB196B-E0AE-AB7D-8B4F-449DCDCCEA6F}"/>
              </a:ext>
            </a:extLst>
          </p:cNvPr>
          <p:cNvSpPr/>
          <p:nvPr/>
        </p:nvSpPr>
        <p:spPr>
          <a:xfrm>
            <a:off x="6503129" y="2497424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DB7AD-60D7-B39B-93D3-76DBFB5CAECA}"/>
              </a:ext>
            </a:extLst>
          </p:cNvPr>
          <p:cNvSpPr txBox="1"/>
          <p:nvPr/>
        </p:nvSpPr>
        <p:spPr>
          <a:xfrm>
            <a:off x="4068974" y="241020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인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07FC5F-EE0B-7186-24E4-D77623B89A99}"/>
              </a:ext>
            </a:extLst>
          </p:cNvPr>
          <p:cNvSpPr/>
          <p:nvPr/>
        </p:nvSpPr>
        <p:spPr>
          <a:xfrm>
            <a:off x="6503129" y="4978143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FE9F-D015-906D-0957-A5E86341A749}"/>
              </a:ext>
            </a:extLst>
          </p:cNvPr>
          <p:cNvSpPr txBox="1"/>
          <p:nvPr/>
        </p:nvSpPr>
        <p:spPr>
          <a:xfrm>
            <a:off x="4068974" y="4978144"/>
            <a:ext cx="1112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백만원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9173341-8148-0E9B-B62C-83133867C630}"/>
              </a:ext>
            </a:extLst>
          </p:cNvPr>
          <p:cNvSpPr/>
          <p:nvPr/>
        </p:nvSpPr>
        <p:spPr>
          <a:xfrm>
            <a:off x="133048" y="6982033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산업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TreeMap</a:t>
            </a:r>
            <a:r>
              <a:rPr lang="ko-KR" altLang="en-US" sz="1100" dirty="0">
                <a:solidFill>
                  <a:schemeClr val="tx1"/>
                </a:solidFill>
              </a:rPr>
              <a:t>을 활용하는 모든 곳에서 수정 부탁드립니다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2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AEED-2AB8-5FA1-4C1B-3870A093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F0EB2E8-15FF-FD2C-D275-7352DB23BCB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4B9EC-C45A-EA1C-DB3D-4380266CEF6E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46E86-646B-04D7-49BB-3897E576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45"/>
          <a:stretch/>
        </p:blipFill>
        <p:spPr>
          <a:xfrm>
            <a:off x="605583" y="1130300"/>
            <a:ext cx="1896317" cy="2610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361E8-5EE3-E1C9-3CBE-4E0C49DB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51"/>
          <a:stretch/>
        </p:blipFill>
        <p:spPr>
          <a:xfrm>
            <a:off x="605583" y="4108889"/>
            <a:ext cx="1985217" cy="2706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5DF2E-9DBC-E718-069F-3D4F6EE9DE4F}"/>
              </a:ext>
            </a:extLst>
          </p:cNvPr>
          <p:cNvSpPr txBox="1"/>
          <p:nvPr/>
        </p:nvSpPr>
        <p:spPr>
          <a:xfrm>
            <a:off x="653831" y="18396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514F6E25-5BD4-87BF-2CB0-421BE439C943}"/>
              </a:ext>
            </a:extLst>
          </p:cNvPr>
          <p:cNvSpPr/>
          <p:nvPr/>
        </p:nvSpPr>
        <p:spPr>
          <a:xfrm>
            <a:off x="3119286" y="183963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부문인지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1C90396C-A68C-A35F-7812-49B3264827F3}"/>
              </a:ext>
            </a:extLst>
          </p:cNvPr>
          <p:cNvSpPr/>
          <p:nvPr/>
        </p:nvSpPr>
        <p:spPr>
          <a:xfrm>
            <a:off x="3119286" y="471618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27214-BE6B-B7F1-3CB2-61F1826C2166}"/>
              </a:ext>
            </a:extLst>
          </p:cNvPr>
          <p:cNvSpPr txBox="1"/>
          <p:nvPr/>
        </p:nvSpPr>
        <p:spPr>
          <a:xfrm>
            <a:off x="653831" y="49638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석유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1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CE2A-B0BB-F0BD-DD3C-BD00B054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BAE7C6-AD71-F1CF-D1D6-DCF8F810A99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3E4B67-5798-C867-0498-1847CBAE3D7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EF1C7-F332-E5CA-85BA-A7A326B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1" y="1460500"/>
            <a:ext cx="796836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0FFB6-9F8F-4329-1A18-9EA41EB07554}"/>
              </a:ext>
            </a:extLst>
          </p:cNvPr>
          <p:cNvSpPr txBox="1"/>
          <p:nvPr/>
        </p:nvSpPr>
        <p:spPr>
          <a:xfrm>
            <a:off x="414601" y="203583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CF9207A-CFEF-CFC7-B371-31BA581AF03F}"/>
              </a:ext>
            </a:extLst>
          </p:cNvPr>
          <p:cNvSpPr/>
          <p:nvPr/>
        </p:nvSpPr>
        <p:spPr>
          <a:xfrm>
            <a:off x="1285927" y="2151246"/>
            <a:ext cx="2560955" cy="619125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백만원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FCBC0B3-E782-5829-2CA7-41A419CFA991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85324-7C7C-9B96-2934-73C15B7B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12351</TotalTime>
  <Words>3979</Words>
  <Application>Microsoft Office PowerPoint</Application>
  <PresentationFormat>와이드스크린</PresentationFormat>
  <Paragraphs>561</Paragraphs>
  <Slides>46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46</vt:i4>
      </vt:variant>
    </vt:vector>
  </HeadingPairs>
  <TitlesOfParts>
    <vt:vector size="56" baseType="lpstr">
      <vt:lpstr>Symbol</vt:lpstr>
      <vt:lpstr>맑은 고딕</vt:lpstr>
      <vt:lpstr>Arial</vt:lpstr>
      <vt:lpstr>경기천년제목 Bold</vt:lpstr>
      <vt:lpstr>맑은 고딕</vt:lpstr>
      <vt:lpstr>경기천년제목 Light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130</cp:revision>
  <dcterms:created xsi:type="dcterms:W3CDTF">2023-12-12T09:29:53Z</dcterms:created>
  <dcterms:modified xsi:type="dcterms:W3CDTF">2025-05-12T06:56:18Z</dcterms:modified>
</cp:coreProperties>
</file>